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388" r:id="rId4"/>
    <p:sldId id="362" r:id="rId5"/>
    <p:sldId id="325" r:id="rId6"/>
    <p:sldId id="422" r:id="rId7"/>
    <p:sldId id="419" r:id="rId8"/>
    <p:sldId id="420" r:id="rId9"/>
    <p:sldId id="421" r:id="rId10"/>
    <p:sldId id="395" r:id="rId11"/>
    <p:sldId id="396" r:id="rId12"/>
    <p:sldId id="390" r:id="rId13"/>
    <p:sldId id="391" r:id="rId14"/>
    <p:sldId id="431" r:id="rId15"/>
    <p:sldId id="284" r:id="rId16"/>
    <p:sldId id="466" r:id="rId17"/>
    <p:sldId id="467" r:id="rId18"/>
    <p:sldId id="470" r:id="rId19"/>
    <p:sldId id="502" r:id="rId20"/>
    <p:sldId id="503" r:id="rId21"/>
    <p:sldId id="535" r:id="rId22"/>
    <p:sldId id="465" r:id="rId23"/>
    <p:sldId id="570" r:id="rId24"/>
    <p:sldId id="571" r:id="rId25"/>
    <p:sldId id="464" r:id="rId26"/>
    <p:sldId id="572" r:id="rId27"/>
    <p:sldId id="575" r:id="rId28"/>
    <p:sldId id="577" r:id="rId29"/>
    <p:sldId id="576" r:id="rId30"/>
    <p:sldId id="578" r:id="rId31"/>
    <p:sldId id="580" r:id="rId32"/>
    <p:sldId id="579" r:id="rId33"/>
    <p:sldId id="462" r:id="rId34"/>
    <p:sldId id="614" r:id="rId35"/>
    <p:sldId id="615" r:id="rId36"/>
    <p:sldId id="617" r:id="rId37"/>
    <p:sldId id="623" r:id="rId38"/>
    <p:sldId id="619" r:id="rId39"/>
    <p:sldId id="618" r:id="rId40"/>
    <p:sldId id="620" r:id="rId41"/>
    <p:sldId id="621" r:id="rId42"/>
    <p:sldId id="624" r:id="rId43"/>
    <p:sldId id="622" r:id="rId44"/>
    <p:sldId id="693" r:id="rId45"/>
    <p:sldId id="694" r:id="rId46"/>
    <p:sldId id="660" r:id="rId47"/>
    <p:sldId id="661" r:id="rId48"/>
    <p:sldId id="662" r:id="rId49"/>
    <p:sldId id="696" r:id="rId50"/>
    <p:sldId id="697" r:id="rId51"/>
    <p:sldId id="698" r:id="rId52"/>
    <p:sldId id="616" r:id="rId53"/>
    <p:sldId id="538" r:id="rId54"/>
    <p:sldId id="539" r:id="rId55"/>
    <p:sldId id="266" r:id="rId56"/>
    <p:sldId id="261" r:id="rId57"/>
    <p:sldId id="417" r:id="rId58"/>
    <p:sldId id="504" r:id="rId59"/>
    <p:sldId id="534" r:id="rId60"/>
    <p:sldId id="536" r:id="rId61"/>
    <p:sldId id="280" r:id="rId62"/>
    <p:sldId id="537" r:id="rId63"/>
    <p:sldId id="270" r:id="rId64"/>
    <p:sldId id="317" r:id="rId65"/>
    <p:sldId id="423" r:id="rId66"/>
    <p:sldId id="424" r:id="rId67"/>
    <p:sldId id="425" r:id="rId68"/>
    <p:sldId id="426" r:id="rId69"/>
    <p:sldId id="427" r:id="rId70"/>
    <p:sldId id="428" r:id="rId71"/>
    <p:sldId id="429" r:id="rId72"/>
    <p:sldId id="412" r:id="rId73"/>
    <p:sldId id="413" r:id="rId74"/>
    <p:sldId id="415" r:id="rId75"/>
    <p:sldId id="279" r:id="rId76"/>
  </p:sldIdLst>
  <p:sldSz cx="12192000" cy="6858000"/>
  <p:notesSz cx="6858000" cy="9144000"/>
  <p:custDataLst>
    <p:tags r:id="rId8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1" userDrawn="1">
          <p15:clr>
            <a:srgbClr val="A4A3A4"/>
          </p15:clr>
        </p15:guide>
        <p15:guide id="2" pos="38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0000"/>
    <a:srgbClr val="0066FF"/>
    <a:srgbClr val="1D41D5"/>
    <a:srgbClr val="CC00FF"/>
    <a:srgbClr val="FFFFCC"/>
    <a:srgbClr val="CC66FF"/>
    <a:srgbClr val="FFFF00"/>
    <a:srgbClr val="0000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0" autoAdjust="0"/>
    <p:restoredTop sz="92153" autoAdjust="0"/>
  </p:normalViewPr>
  <p:slideViewPr>
    <p:cSldViewPr showGuides="1">
      <p:cViewPr varScale="1">
        <p:scale>
          <a:sx n="77" d="100"/>
          <a:sy n="77" d="100"/>
        </p:scale>
        <p:origin x="102" y="342"/>
      </p:cViewPr>
      <p:guideLst>
        <p:guide orient="horz" pos="2221"/>
        <p:guide pos="38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0" Type="http://schemas.openxmlformats.org/officeDocument/2006/relationships/tags" Target="tags/tag37.xml"/><Relationship Id="rId8" Type="http://schemas.openxmlformats.org/officeDocument/2006/relationships/slide" Target="slides/slide5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241E39-5428-43C6-B14D-1D51C1A2A35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5B2CF3-A3B9-4E8B-B5AB-E606FE4F09C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4A7208-3FB9-4C74-AA1F-A16ABB1E4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6EA4D1-F0A4-4AE2-9FA0-8A520A83D56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C128E8-998C-4768-A36E-481638F3693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612D6C-A6C8-4915-A19B-6753B946202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F5D5FC-BE1E-4CC7-ACF8-0EBA36787F5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C1DC2C-FDEE-4427-A857-1334E7400AE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8AE53F-2780-48CB-8C6A-7B2E2DB8290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865893-6700-43D0-A7AA-6C7752A6FA4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8AE418-958A-4E70-8166-AD2E3AFE76E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1DE430-15F3-40AE-8617-0E837AED32B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7A905F-8486-47EF-B0CA-C7050102B64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E0397-4498-4999-9D6B-4764F7F87F2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41A9AD-00DC-4CB0-BF08-608E39D3237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EF4AEF-E215-445C-86E7-896B9244DF8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C9B11-F541-4E5A-9E6B-374486CF8D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FF71F6-9C34-4D0F-B969-AA975CEA085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A02180-4CCB-4A6E-8665-2E209A9F06B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1911D1-3452-4153-BB9F-38A14AB1B6E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327A1-3713-470C-AAE1-88CF31B7061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651560-DB1A-49C7-8B26-32FDABC4FF6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split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ED8A8F4F-B76A-437F-9253-0A624402814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split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942F195B-5CDF-4314-8A65-4B136F1F1A0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4.xml"/><Relationship Id="rId7" Type="http://schemas.openxmlformats.org/officeDocument/2006/relationships/image" Target="../media/image24.png"/><Relationship Id="rId6" Type="http://schemas.openxmlformats.org/officeDocument/2006/relationships/tags" Target="../tags/tag3.xml"/><Relationship Id="rId5" Type="http://schemas.openxmlformats.org/officeDocument/2006/relationships/image" Target="../media/image23.jpeg"/><Relationship Id="rId4" Type="http://schemas.openxmlformats.org/officeDocument/2006/relationships/tags" Target="../tags/tag2.xml"/><Relationship Id="rId3" Type="http://schemas.openxmlformats.org/officeDocument/2006/relationships/image" Target="../media/image22.png"/><Relationship Id="rId2" Type="http://schemas.openxmlformats.org/officeDocument/2006/relationships/tags" Target="../tags/tag1.xml"/><Relationship Id="rId16" Type="http://schemas.openxmlformats.org/officeDocument/2006/relationships/slideLayout" Target="../slideLayouts/slideLayout2.xml"/><Relationship Id="rId15" Type="http://schemas.openxmlformats.org/officeDocument/2006/relationships/themeOverride" Target="../theme/themeOverride1.xml"/><Relationship Id="rId14" Type="http://schemas.openxmlformats.org/officeDocument/2006/relationships/image" Target="../media/image27.png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image" Target="../media/image26.png"/><Relationship Id="rId10" Type="http://schemas.openxmlformats.org/officeDocument/2006/relationships/tags" Target="../tags/tag5.xml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2.xml"/><Relationship Id="rId5" Type="http://schemas.openxmlformats.org/officeDocument/2006/relationships/image" Target="../media/image29.png"/><Relationship Id="rId4" Type="http://schemas.openxmlformats.org/officeDocument/2006/relationships/tags" Target="../tags/tag9.xml"/><Relationship Id="rId3" Type="http://schemas.openxmlformats.org/officeDocument/2006/relationships/image" Target="../media/image28.png"/><Relationship Id="rId2" Type="http://schemas.openxmlformats.org/officeDocument/2006/relationships/tags" Target="../tags/tag8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30.png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jpe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53.png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microsoft.com/office/2007/relationships/media" Target="../media/media3.mp3"/><Relationship Id="rId4" Type="http://schemas.openxmlformats.org/officeDocument/2006/relationships/audio" Target="../media/media3.mp3"/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microsoft.com/office/2007/relationships/media" Target="../media/media4.mp3"/><Relationship Id="rId7" Type="http://schemas.openxmlformats.org/officeDocument/2006/relationships/audio" Target="../media/media4.mp3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image" Target="../media/image67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66.jpe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7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media" Target="../media/media5.mp3"/><Relationship Id="rId3" Type="http://schemas.openxmlformats.org/officeDocument/2006/relationships/audio" Target="../media/media5.mp3"/><Relationship Id="rId2" Type="http://schemas.openxmlformats.org/officeDocument/2006/relationships/image" Target="../media/image73.png"/><Relationship Id="rId1" Type="http://schemas.openxmlformats.org/officeDocument/2006/relationships/image" Target="../media/image36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media" Target="../media/media6.mp3"/><Relationship Id="rId3" Type="http://schemas.openxmlformats.org/officeDocument/2006/relationships/audio" Target="../media/media6.mp3"/><Relationship Id="rId2" Type="http://schemas.openxmlformats.org/officeDocument/2006/relationships/image" Target="../media/image73.png"/><Relationship Id="rId1" Type="http://schemas.openxmlformats.org/officeDocument/2006/relationships/image" Target="../media/image3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3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media" Target="../media/media7.mp3"/><Relationship Id="rId6" Type="http://schemas.openxmlformats.org/officeDocument/2006/relationships/audio" Target="../media/media7.mp3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microsoft.com/office/2007/relationships/media" Target="../media/media7.mp3"/><Relationship Id="rId2" Type="http://schemas.openxmlformats.org/officeDocument/2006/relationships/audio" Target="../media/media7.mp3"/><Relationship Id="rId1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708920"/>
            <a:ext cx="6826955" cy="170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7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9868" t="6606" r="19760" b="8629"/>
          <a:stretch>
            <a:fillRect/>
          </a:stretch>
        </p:blipFill>
        <p:spPr>
          <a:xfrm>
            <a:off x="7570406" y="1987897"/>
            <a:ext cx="1431354" cy="200854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768" name="Picture 2" descr="http://pic01.1sucai.com/160109/330772-1601091R40255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3992" t="11533" r="9647" b="13133"/>
          <a:stretch>
            <a:fillRect/>
          </a:stretch>
        </p:blipFill>
        <p:spPr>
          <a:xfrm>
            <a:off x="3935761" y="4241092"/>
            <a:ext cx="2032780" cy="21630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769" name="Picture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487" t="11325" r="10004" b="12822"/>
          <a:stretch>
            <a:fillRect/>
          </a:stretch>
        </p:blipFill>
        <p:spPr>
          <a:xfrm>
            <a:off x="4575363" y="2034853"/>
            <a:ext cx="1889509" cy="19653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770" name="Picture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6794" t="8176" r="15723" b="9605"/>
          <a:stretch>
            <a:fillRect/>
          </a:stretch>
        </p:blipFill>
        <p:spPr>
          <a:xfrm>
            <a:off x="2278787" y="4237275"/>
            <a:ext cx="1480746" cy="21668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771" name="Picture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22266" t="6381" r="14713" b="5843"/>
          <a:stretch>
            <a:fillRect/>
          </a:stretch>
        </p:blipFill>
        <p:spPr>
          <a:xfrm>
            <a:off x="2535407" y="1987898"/>
            <a:ext cx="1201994" cy="20085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2"/>
          <p:cNvSpPr txBox="1"/>
          <p:nvPr>
            <p:custDataLst>
              <p:tags r:id="rId12"/>
            </p:custDataLst>
          </p:nvPr>
        </p:nvSpPr>
        <p:spPr>
          <a:xfrm>
            <a:off x="983432" y="1364040"/>
            <a:ext cx="10297144" cy="7191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/>
          <a:lstStyle/>
          <a:p>
            <a:r>
              <a:rPr lang="en-US" altLang="zh-CN" b="1" dirty="0">
                <a:solidFill>
                  <a:srgbClr val="3333FF"/>
                </a:solidFill>
                <a:latin typeface="+mn-lt"/>
              </a:rPr>
              <a:t>How will the world be different 100 years from now?</a:t>
            </a:r>
            <a:endParaRPr lang="en-US" altLang="zh-CN" b="1" dirty="0">
              <a:solidFill>
                <a:srgbClr val="3333FF"/>
              </a:solidFill>
              <a:latin typeface="+mn-lt"/>
            </a:endParaRPr>
          </a:p>
        </p:txBody>
      </p:sp>
      <p:sp>
        <p:nvSpPr>
          <p:cNvPr id="14" name="Text Box 5"/>
          <p:cNvSpPr txBox="1"/>
          <p:nvPr>
            <p:custDataLst>
              <p:tags r:id="rId13"/>
            </p:custDataLst>
          </p:nvPr>
        </p:nvSpPr>
        <p:spPr>
          <a:xfrm>
            <a:off x="6312024" y="4782108"/>
            <a:ext cx="3948118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 smtClean="0">
                <a:solidFill>
                  <a:srgbClr val="FF0000"/>
                </a:solidFill>
              </a:rPr>
              <a:t>Will </a:t>
            </a:r>
            <a:r>
              <a:rPr lang="en-US" altLang="zh-CN" b="1" i="1" dirty="0" smtClean="0">
                <a:solidFill>
                  <a:srgbClr val="3333FF"/>
                </a:solidFill>
              </a:rPr>
              <a:t>people have robots in their homes? </a:t>
            </a:r>
            <a:endParaRPr lang="en-US" altLang="zh-CN" b="1" i="1" dirty="0">
              <a:solidFill>
                <a:srgbClr val="3333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7" b="8814"/>
          <a:stretch>
            <a:fillRect/>
          </a:stretch>
        </p:blipFill>
        <p:spPr>
          <a:xfrm>
            <a:off x="4151784" y="174057"/>
            <a:ext cx="3240360" cy="121217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7896200" y="4581128"/>
            <a:ext cx="1173088" cy="52165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50" name="文本框 3"/>
          <p:cNvSpPr txBox="1"/>
          <p:nvPr>
            <p:custDataLst>
              <p:tags r:id="rId2"/>
            </p:custDataLst>
          </p:nvPr>
        </p:nvSpPr>
        <p:spPr>
          <a:xfrm>
            <a:off x="5792887" y="1651769"/>
            <a:ext cx="5703713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Will </a:t>
            </a:r>
            <a:r>
              <a:rPr lang="en-US" altLang="zh-CN" b="1" dirty="0" smtClean="0">
                <a:solidFill>
                  <a:srgbClr val="3333FF"/>
                </a:solidFill>
              </a:rPr>
              <a:t>students only study on computers?</a:t>
            </a:r>
            <a:endParaRPr lang="zh-CN" altLang="en-US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14" y="404664"/>
            <a:ext cx="4103062" cy="3133704"/>
          </a:xfrm>
          <a:prstGeom prst="rect">
            <a:avLst/>
          </a:prstGeom>
        </p:spPr>
      </p:pic>
      <p:sp>
        <p:nvSpPr>
          <p:cNvPr id="7" name="文本框 3"/>
          <p:cNvSpPr txBox="1"/>
          <p:nvPr>
            <p:custDataLst>
              <p:tags r:id="rId4"/>
            </p:custDataLst>
          </p:nvPr>
        </p:nvSpPr>
        <p:spPr>
          <a:xfrm>
            <a:off x="5792887" y="4365104"/>
            <a:ext cx="5153025" cy="74251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微软雅黑" panose="020B0503020204020204" charset="-122"/>
              </a:rPr>
              <a:t>Will </a:t>
            </a:r>
            <a:r>
              <a:rPr lang="en-US" altLang="zh-CN" b="1" dirty="0" smtClean="0">
                <a:solidFill>
                  <a:srgbClr val="3333FF"/>
                </a:solidFill>
                <a:ea typeface="微软雅黑" panose="020B0503020204020204" charset="-122"/>
              </a:rPr>
              <a:t>we use paper money?</a:t>
            </a:r>
            <a:endParaRPr lang="en-US" altLang="zh-CN" b="1" dirty="0">
              <a:solidFill>
                <a:srgbClr val="3333FF"/>
              </a:solidFill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914" y="3865809"/>
            <a:ext cx="4391383" cy="247394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80176" y="5174670"/>
            <a:ext cx="2304256" cy="62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i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纸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纸张</a:t>
            </a:r>
            <a:endParaRPr lang="zh-CN" altLang="en-US" b="1" dirty="0">
              <a:solidFill>
                <a:srgbClr val="CC00FF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3250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50327"/>
            <a:ext cx="8784976" cy="5619306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271464" y="675100"/>
            <a:ext cx="1368152" cy="52165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87" name="Text Box 30"/>
          <p:cNvSpPr txBox="1">
            <a:spLocks noChangeArrowheads="1"/>
          </p:cNvSpPr>
          <p:nvPr/>
        </p:nvSpPr>
        <p:spPr bwMode="auto">
          <a:xfrm>
            <a:off x="623392" y="31065"/>
            <a:ext cx="1065718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8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Look and learn to use “will …” to talk about or predict the future.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3359696" y="1482034"/>
            <a:ext cx="2501842" cy="304800"/>
          </a:xfrm>
          <a:prstGeom prst="roundRect">
            <a:avLst>
              <a:gd name="adj" fmla="val 16667"/>
            </a:avLst>
          </a:prstGeom>
          <a:noFill/>
          <a:ln w="508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 b="1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>
            <a:spLocks noChangeArrowheads="1"/>
          </p:cNvSpPr>
          <p:nvPr/>
        </p:nvSpPr>
        <p:spPr bwMode="auto">
          <a:xfrm>
            <a:off x="6536432" y="1600200"/>
            <a:ext cx="1935832" cy="304800"/>
          </a:xfrm>
          <a:prstGeom prst="roundRect">
            <a:avLst>
              <a:gd name="adj" fmla="val 16667"/>
            </a:avLst>
          </a:prstGeom>
          <a:noFill/>
          <a:ln w="508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 b="1">
              <a:solidFill>
                <a:srgbClr val="000000"/>
              </a:solidFill>
            </a:endParaRPr>
          </a:p>
        </p:txBody>
      </p:sp>
      <p:sp>
        <p:nvSpPr>
          <p:cNvPr id="25" name="圆角矩形 24"/>
          <p:cNvSpPr>
            <a:spLocks noChangeArrowheads="1"/>
          </p:cNvSpPr>
          <p:nvPr/>
        </p:nvSpPr>
        <p:spPr bwMode="auto">
          <a:xfrm>
            <a:off x="4205246" y="2478723"/>
            <a:ext cx="1602722" cy="381000"/>
          </a:xfrm>
          <a:prstGeom prst="roundRect">
            <a:avLst>
              <a:gd name="adj" fmla="val 16667"/>
            </a:avLst>
          </a:prstGeom>
          <a:noFill/>
          <a:ln w="508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 b="1">
              <a:solidFill>
                <a:srgbClr val="000000"/>
              </a:solidFill>
            </a:endParaRPr>
          </a:p>
        </p:txBody>
      </p:sp>
      <p:sp>
        <p:nvSpPr>
          <p:cNvPr id="26" name="圆角矩形 25"/>
          <p:cNvSpPr>
            <a:spLocks noChangeArrowheads="1"/>
          </p:cNvSpPr>
          <p:nvPr/>
        </p:nvSpPr>
        <p:spPr bwMode="auto">
          <a:xfrm>
            <a:off x="6614120" y="2879114"/>
            <a:ext cx="1642120" cy="233851"/>
          </a:xfrm>
          <a:prstGeom prst="roundRect">
            <a:avLst>
              <a:gd name="adj" fmla="val 16667"/>
            </a:avLst>
          </a:prstGeom>
          <a:noFill/>
          <a:ln w="508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 b="1">
              <a:solidFill>
                <a:srgbClr val="000000"/>
              </a:solidFill>
            </a:endParaRPr>
          </a:p>
        </p:txBody>
      </p:sp>
      <p:sp>
        <p:nvSpPr>
          <p:cNvPr id="27" name="圆角矩形 26"/>
          <p:cNvSpPr>
            <a:spLocks noChangeArrowheads="1"/>
          </p:cNvSpPr>
          <p:nvPr/>
        </p:nvSpPr>
        <p:spPr bwMode="auto">
          <a:xfrm>
            <a:off x="7604720" y="3112965"/>
            <a:ext cx="867544" cy="244027"/>
          </a:xfrm>
          <a:prstGeom prst="roundRect">
            <a:avLst>
              <a:gd name="adj" fmla="val 16667"/>
            </a:avLst>
          </a:prstGeom>
          <a:noFill/>
          <a:ln w="508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 b="1">
              <a:solidFill>
                <a:srgbClr val="000000"/>
              </a:solidFill>
            </a:endParaRPr>
          </a:p>
        </p:txBody>
      </p:sp>
      <p:sp>
        <p:nvSpPr>
          <p:cNvPr id="28" name="圆角矩形 27"/>
          <p:cNvSpPr>
            <a:spLocks noChangeArrowheads="1"/>
          </p:cNvSpPr>
          <p:nvPr/>
        </p:nvSpPr>
        <p:spPr bwMode="auto">
          <a:xfrm>
            <a:off x="6355505" y="3356992"/>
            <a:ext cx="748607" cy="227156"/>
          </a:xfrm>
          <a:prstGeom prst="roundRect">
            <a:avLst>
              <a:gd name="adj" fmla="val 16667"/>
            </a:avLst>
          </a:prstGeom>
          <a:noFill/>
          <a:ln w="508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 b="1">
              <a:solidFill>
                <a:srgbClr val="000000"/>
              </a:solidFill>
            </a:endParaRPr>
          </a:p>
        </p:txBody>
      </p:sp>
      <p:sp>
        <p:nvSpPr>
          <p:cNvPr id="29" name="圆角矩形 28"/>
          <p:cNvSpPr>
            <a:spLocks noChangeArrowheads="1"/>
          </p:cNvSpPr>
          <p:nvPr/>
        </p:nvSpPr>
        <p:spPr bwMode="auto">
          <a:xfrm>
            <a:off x="6384032" y="2188096"/>
            <a:ext cx="1152128" cy="304800"/>
          </a:xfrm>
          <a:prstGeom prst="roundRect">
            <a:avLst>
              <a:gd name="adj" fmla="val 16667"/>
            </a:avLst>
          </a:prstGeom>
          <a:noFill/>
          <a:ln w="508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 b="1">
              <a:solidFill>
                <a:srgbClr val="000000"/>
              </a:solidFill>
            </a:endParaRPr>
          </a:p>
        </p:txBody>
      </p:sp>
      <p:sp>
        <p:nvSpPr>
          <p:cNvPr id="30" name="圆角矩形 29"/>
          <p:cNvSpPr>
            <a:spLocks noChangeArrowheads="1"/>
          </p:cNvSpPr>
          <p:nvPr/>
        </p:nvSpPr>
        <p:spPr bwMode="auto">
          <a:xfrm>
            <a:off x="7227912" y="1916113"/>
            <a:ext cx="1460376" cy="271984"/>
          </a:xfrm>
          <a:prstGeom prst="roundRect">
            <a:avLst>
              <a:gd name="adj" fmla="val 16667"/>
            </a:avLst>
          </a:prstGeom>
          <a:noFill/>
          <a:ln w="508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 b="1">
              <a:solidFill>
                <a:srgbClr val="000000"/>
              </a:solidFill>
            </a:endParaRPr>
          </a:p>
        </p:txBody>
      </p:sp>
      <p:sp>
        <p:nvSpPr>
          <p:cNvPr id="31" name="线形标注 3 30"/>
          <p:cNvSpPr/>
          <p:nvPr/>
        </p:nvSpPr>
        <p:spPr bwMode="auto">
          <a:xfrm>
            <a:off x="7536160" y="4331106"/>
            <a:ext cx="1828800" cy="533400"/>
          </a:xfrm>
          <a:prstGeom prst="borderCallout3">
            <a:avLst>
              <a:gd name="adj1" fmla="val 85477"/>
              <a:gd name="adj2" fmla="val -2639"/>
              <a:gd name="adj3" fmla="val -18685"/>
              <a:gd name="adj4" fmla="val -3060"/>
              <a:gd name="adj5" fmla="val -15551"/>
              <a:gd name="adj6" fmla="val 95991"/>
              <a:gd name="adj7" fmla="val -146894"/>
              <a:gd name="adj8" fmla="val 53060"/>
            </a:avLst>
          </a:prstGeom>
          <a:solidFill>
            <a:schemeClr val="tx1">
              <a:alpha val="70195"/>
            </a:schemeClr>
          </a:solidFill>
          <a:ln w="9525" algn="ctr">
            <a:solidFill>
              <a:srgbClr val="FF0000"/>
            </a:solidFill>
            <a:round/>
          </a:ln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solidFill>
                  <a:srgbClr val="FFFF00"/>
                </a:solidFill>
              </a:rPr>
              <a:t>They will</a:t>
            </a:r>
            <a:endParaRPr lang="en-US" altLang="zh-CN" b="1">
              <a:solidFill>
                <a:srgbClr val="FFFF00"/>
              </a:solidFill>
            </a:endParaRPr>
          </a:p>
        </p:txBody>
      </p:sp>
      <p:sp>
        <p:nvSpPr>
          <p:cNvPr id="32" name="线形标注 3 31"/>
          <p:cNvSpPr/>
          <p:nvPr/>
        </p:nvSpPr>
        <p:spPr bwMode="auto">
          <a:xfrm>
            <a:off x="2813538" y="4158444"/>
            <a:ext cx="3048000" cy="533400"/>
          </a:xfrm>
          <a:prstGeom prst="borderCallout3">
            <a:avLst>
              <a:gd name="adj1" fmla="val 102838"/>
              <a:gd name="adj2" fmla="val 100273"/>
              <a:gd name="adj3" fmla="val 3019"/>
              <a:gd name="adj4" fmla="val 102259"/>
              <a:gd name="adj5" fmla="val -98014"/>
              <a:gd name="adj6" fmla="val 102574"/>
              <a:gd name="adj7" fmla="val -191097"/>
              <a:gd name="adj8" fmla="val 126383"/>
            </a:avLst>
          </a:prstGeom>
          <a:solidFill>
            <a:schemeClr val="tx1">
              <a:alpha val="70195"/>
            </a:schemeClr>
          </a:solidFill>
          <a:ln w="9525" algn="ctr">
            <a:solidFill>
              <a:srgbClr val="FF0000"/>
            </a:solidFill>
            <a:round/>
          </a:ln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FF00"/>
                </a:solidFill>
              </a:rPr>
              <a:t>Kids will not go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07768" y="5484575"/>
            <a:ext cx="5085928" cy="6267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一般将来时对未来进行预测</a:t>
            </a:r>
            <a:endParaRPr lang="zh-CN" altLang="en-US" b="1" dirty="0">
              <a:solidFill>
                <a:srgbClr val="CC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87746" y="547026"/>
            <a:ext cx="2869012" cy="62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i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将来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未来</a:t>
            </a:r>
            <a:endParaRPr lang="zh-CN" altLang="en-US" b="1" dirty="0">
              <a:solidFill>
                <a:srgbClr val="CC00FF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3089697" y="3523530"/>
            <a:ext cx="2088232" cy="62813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7409"/>
          <p:cNvSpPr txBox="1"/>
          <p:nvPr>
            <p:custDataLst>
              <p:tags r:id="rId2"/>
            </p:custDataLst>
          </p:nvPr>
        </p:nvSpPr>
        <p:spPr>
          <a:xfrm>
            <a:off x="551384" y="2526099"/>
            <a:ext cx="9667105" cy="741442"/>
          </a:xfrm>
          <a:prstGeom prst="rect">
            <a:avLst/>
          </a:prstGeom>
        </p:spPr>
        <p:txBody>
          <a:bodyPr lIns="90170" tIns="46990" rIns="90170" bIns="4699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altLang="zh-CN" b="1" kern="0" dirty="0" smtClean="0">
                <a:solidFill>
                  <a:srgbClr val="3333FF"/>
                </a:solidFill>
                <a:latin typeface="+mj-lt"/>
              </a:rPr>
              <a:t>Do you think these predictions will come true?</a:t>
            </a:r>
            <a:endParaRPr lang="en-US" altLang="zh-CN" b="1" kern="0" dirty="0">
              <a:solidFill>
                <a:srgbClr val="3333FF"/>
              </a:solidFill>
              <a:latin typeface="+mj-lt"/>
            </a:endParaRPr>
          </a:p>
        </p:txBody>
      </p:sp>
      <p:sp>
        <p:nvSpPr>
          <p:cNvPr id="7" name="文本占位符 17409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51384" y="3429000"/>
            <a:ext cx="11298609" cy="853674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t" anchorCtr="0"/>
          <a:lstStyle/>
          <a:p>
            <a:pPr marL="257175" indent="-257175" eaLnBrk="0" hangingPunct="0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rgbClr val="3333FF"/>
                </a:solidFill>
                <a:latin typeface="+mj-lt"/>
                <a:ea typeface="宋体" panose="02010600030101010101" pitchFamily="2" charset="-122"/>
              </a:rPr>
              <a:t>What other predictions about the future can you </a:t>
            </a:r>
            <a:r>
              <a:rPr lang="en-US" altLang="zh-CN" b="1" dirty="0" smtClean="0">
                <a:solidFill>
                  <a:srgbClr val="3333FF"/>
                </a:solidFill>
                <a:latin typeface="+mj-lt"/>
                <a:ea typeface="宋体" panose="02010600030101010101" pitchFamily="2" charset="-122"/>
              </a:rPr>
              <a:t>make?</a:t>
            </a:r>
            <a:endParaRPr lang="en-US" altLang="zh-CN" b="1" dirty="0">
              <a:solidFill>
                <a:srgbClr val="3333FF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89697" y="4151664"/>
            <a:ext cx="280856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i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预言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预测</a:t>
            </a:r>
            <a:endParaRPr lang="zh-CN" altLang="en-US" b="1" dirty="0">
              <a:solidFill>
                <a:srgbClr val="CC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73" y="817696"/>
            <a:ext cx="5112568" cy="1394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1127125" y="44450"/>
            <a:ext cx="10686415" cy="186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How will the world be different from now in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100 years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?</a:t>
            </a:r>
            <a:r>
              <a:rPr kumimoji="1" lang="en-US" altLang="zh-CN" b="1" dirty="0">
                <a:solidFill>
                  <a:srgbClr val="1D41D5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Read these predictions. 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Check (</a:t>
            </a: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√</a:t>
            </a: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) </a:t>
            </a:r>
            <a:r>
              <a:rPr kumimoji="1"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 for agree</a:t>
            </a: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 or </a:t>
            </a:r>
            <a:r>
              <a:rPr kumimoji="1"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 for disagree</a:t>
            </a: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9162" name="Picture 10" descr="CIMG55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144435"/>
            <a:ext cx="7848872" cy="453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44450"/>
            <a:ext cx="843280" cy="843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983432" y="620688"/>
            <a:ext cx="10225136" cy="5189113"/>
          </a:xfrm>
          <a:prstGeom prst="rect">
            <a:avLst/>
          </a:prstGeom>
          <a:solidFill>
            <a:srgbClr val="FFFFCC"/>
          </a:solidFill>
          <a:ln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>
            <a:lvl1pPr marL="2237105" indent="-22371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24161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5958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774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546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118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8690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262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7834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zh-CN" altLang="en-US" b="1" u="sng" dirty="0">
                <a:solidFill>
                  <a:srgbClr val="000000"/>
                </a:solidFill>
              </a:rPr>
              <a:t>     </a:t>
            </a:r>
            <a:r>
              <a:rPr kumimoji="1" lang="zh-CN" altLang="en-US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1</a:t>
            </a:r>
            <a:r>
              <a:rPr kumimoji="1" lang="en-US" altLang="zh-CN" b="1" dirty="0">
                <a:solidFill>
                  <a:srgbClr val="000000"/>
                </a:solidFill>
              </a:rPr>
              <a:t>. People will have robots in their homes.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2</a:t>
            </a:r>
            <a:r>
              <a:rPr kumimoji="1" lang="en-US" altLang="zh-CN" b="1" dirty="0">
                <a:solidFill>
                  <a:srgbClr val="000000"/>
                </a:solidFill>
              </a:rPr>
              <a:t>. People won’t use money. Everything will be free.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/>
              <a:t>A   </a:t>
            </a:r>
            <a:r>
              <a:rPr kumimoji="1" lang="en-US" altLang="zh-CN" b="1" u="sng" dirty="0" smtClean="0"/>
              <a:t>      </a:t>
            </a:r>
            <a:r>
              <a:rPr kumimoji="1" lang="en-US" altLang="zh-CN" b="1" dirty="0"/>
              <a:t>D </a:t>
            </a:r>
            <a:r>
              <a:rPr kumimoji="1" lang="en-US" altLang="zh-CN" b="1" dirty="0" smtClean="0"/>
              <a:t> 3</a:t>
            </a:r>
            <a:r>
              <a:rPr kumimoji="1" lang="en-US" altLang="zh-CN" b="1" dirty="0"/>
              <a:t>. Books will only be on computers, not on paper.</a:t>
            </a:r>
            <a:endParaRPr kumimoji="1" lang="en-US" altLang="zh-CN" b="1" dirty="0"/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4</a:t>
            </a:r>
            <a:r>
              <a:rPr kumimoji="1" lang="en-US" altLang="zh-CN" b="1" dirty="0">
                <a:solidFill>
                  <a:srgbClr val="000000"/>
                </a:solidFill>
              </a:rPr>
              <a:t>. Kids won’t go to school. They’ll study at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home </a:t>
            </a:r>
            <a:r>
              <a:rPr kumimoji="1" lang="en-US" altLang="zh-CN" b="1" dirty="0">
                <a:solidFill>
                  <a:srgbClr val="000000"/>
                </a:solidFill>
              </a:rPr>
              <a:t>on computers.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5</a:t>
            </a:r>
            <a:r>
              <a:rPr kumimoji="1" lang="en-US" altLang="zh-CN" b="1" dirty="0">
                <a:solidFill>
                  <a:srgbClr val="000000"/>
                </a:solidFill>
              </a:rPr>
              <a:t>. There will be only one country.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514600" indent="-25146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6</a:t>
            </a:r>
            <a:r>
              <a:rPr kumimoji="1" lang="en-US" altLang="zh-CN" b="1" dirty="0">
                <a:solidFill>
                  <a:srgbClr val="000000"/>
                </a:solidFill>
              </a:rPr>
              <a:t>. People will </a:t>
            </a:r>
            <a:r>
              <a:rPr kumimoji="1" lang="en-US" altLang="zh-CN" b="1" dirty="0">
                <a:solidFill>
                  <a:srgbClr val="FF0000"/>
                </a:solidFill>
              </a:rPr>
              <a:t>live to be 200 years old</a:t>
            </a:r>
            <a:r>
              <a:rPr kumimoji="1" lang="en-US" altLang="zh-CN" b="1" dirty="0">
                <a:solidFill>
                  <a:srgbClr val="000000"/>
                </a:solidFill>
              </a:rPr>
              <a:t>.</a:t>
            </a:r>
            <a:endParaRPr kumimoji="1"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015880" y="5809801"/>
            <a:ext cx="576064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altLang="zh-CN" b="1" strike="noStrike" noProof="1">
                <a:solidFill>
                  <a:srgbClr val="CC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live to (be) + </a:t>
            </a:r>
            <a:r>
              <a:rPr lang="zh-CN" altLang="en-US" b="1" strike="noStrike" noProof="1">
                <a:solidFill>
                  <a:srgbClr val="CC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zh-CN" altLang="en-US" b="1" strike="noStrike" noProof="1" smtClean="0">
                <a:solidFill>
                  <a:srgbClr val="CC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龄：活</a:t>
            </a:r>
            <a:r>
              <a:rPr lang="zh-CN" altLang="en-US" b="1" strike="noStrike" noProof="1">
                <a:solidFill>
                  <a:srgbClr val="CC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b="1" strike="noStrike" noProof="1">
                <a:solidFill>
                  <a:srgbClr val="CC00FF"/>
                </a:solidFill>
                <a:latin typeface="+mn-ea"/>
                <a:cs typeface="Times New Roman" panose="02020603050405020304" pitchFamily="18" charset="0"/>
              </a:rPr>
              <a:t>……</a:t>
            </a:r>
            <a:r>
              <a:rPr lang="zh-CN" altLang="en-US" b="1" strike="noStrike" noProof="1" smtClean="0">
                <a:solidFill>
                  <a:srgbClr val="CC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岁</a:t>
            </a:r>
            <a:endParaRPr lang="zh-CN" altLang="en-US" b="1" strike="noStrike" noProof="1">
              <a:solidFill>
                <a:srgbClr val="CC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551384" y="1268760"/>
            <a:ext cx="4176464" cy="635276"/>
          </a:xfrm>
          <a:prstGeom prst="wedgeRoundRectCallout">
            <a:avLst>
              <a:gd name="adj1" fmla="val 38110"/>
              <a:gd name="adj2" fmla="val 117405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Will kids go to school?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5592638" y="837878"/>
            <a:ext cx="5885920" cy="1294978"/>
          </a:xfrm>
          <a:prstGeom prst="wedgeRoundRectCallout">
            <a:avLst>
              <a:gd name="adj1" fmla="val -21002"/>
              <a:gd name="adj2" fmla="val 80727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No, they won’t. They’ll study at home on computers.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5826028" y="5200896"/>
            <a:ext cx="5652530" cy="671626"/>
          </a:xfrm>
          <a:prstGeom prst="wedgeRoundRectCallout">
            <a:avLst>
              <a:gd name="adj1" fmla="val -28688"/>
              <a:gd name="adj2" fmla="val -91499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Will there be only one country?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圆角矩形标注 13"/>
          <p:cNvSpPr>
            <a:spLocks noChangeArrowheads="1"/>
          </p:cNvSpPr>
          <p:nvPr/>
        </p:nvSpPr>
        <p:spPr bwMode="auto">
          <a:xfrm>
            <a:off x="1919536" y="4859816"/>
            <a:ext cx="1944216" cy="633862"/>
          </a:xfrm>
          <a:prstGeom prst="wedgeRoundRectCallout">
            <a:avLst>
              <a:gd name="adj1" fmla="val 55001"/>
              <a:gd name="adj2" fmla="val -95148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 hope so. 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2636912"/>
            <a:ext cx="3060457" cy="2005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7" grpId="0" bldLvl="0" animBg="1"/>
      <p:bldP spid="1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21650"/>
          <a:stretch>
            <a:fillRect/>
          </a:stretch>
        </p:blipFill>
        <p:spPr>
          <a:xfrm>
            <a:off x="4945695" y="947735"/>
            <a:ext cx="6300192" cy="26295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55248"/>
            <a:ext cx="4781630" cy="11954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9862" y="1268760"/>
            <a:ext cx="4176464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How many people are there in the picture?</a:t>
            </a:r>
            <a:endParaRPr lang="en-US" altLang="zh-CN" b="1" dirty="0" smtClean="0">
              <a:solidFill>
                <a:srgbClr val="3333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What are they talking about?</a:t>
            </a:r>
            <a:endParaRPr lang="zh-CN" altLang="en-US" b="1" dirty="0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1344" y="3749752"/>
            <a:ext cx="11737304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There are five people in the picture: one teacher, two boy students, and two girl students.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There is a city and probably some planets and two spaceships in the thought bubble. There are some pictures of robots and a spaceship on the classroom wall.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63552" y="667314"/>
            <a:ext cx="7129551" cy="12741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There be</a:t>
            </a:r>
            <a:r>
              <a:rPr lang="zh-CN" altLang="en-US" b="1" dirty="0" smtClean="0">
                <a:cs typeface="Times New Roman" panose="02020603050405020304" pitchFamily="18" charset="0"/>
              </a:rPr>
              <a:t>结构在一般将来时中的运用</a:t>
            </a:r>
            <a:r>
              <a:rPr lang="en-US" altLang="zh-CN" b="1" dirty="0" smtClean="0">
                <a:cs typeface="Times New Roman" panose="02020603050405020304" pitchFamily="18" charset="0"/>
              </a:rPr>
              <a:t>: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There will be + more/less/fewer + 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名词</a:t>
            </a:r>
            <a:endParaRPr lang="zh-CN" altLang="en-US" b="1" dirty="0">
              <a:solidFill>
                <a:srgbClr val="CC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9456" y="2112731"/>
            <a:ext cx="10153128" cy="1865126"/>
          </a:xfrm>
          <a:prstGeom prst="rect">
            <a:avLst/>
          </a:prstGeom>
          <a:solidFill>
            <a:srgbClr val="FFC000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more (many</a:t>
            </a:r>
            <a:r>
              <a:rPr lang="zh-CN" alt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chemeClr val="bg1"/>
                </a:solidFill>
                <a:cs typeface="Times New Roman" panose="02020603050405020304" pitchFamily="18" charset="0"/>
              </a:rPr>
              <a:t>much</a:t>
            </a:r>
            <a:r>
              <a:rPr lang="zh-CN" alt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的比较级</a:t>
            </a:r>
            <a:r>
              <a:rPr lang="en-US" altLang="zh-CN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) + </a:t>
            </a:r>
            <a:r>
              <a:rPr lang="zh-CN" altLang="en-US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可数名词或不可数名词</a:t>
            </a:r>
            <a:endParaRPr lang="en-US" altLang="zh-CN" b="1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cs typeface="Times New Roman" panose="02020603050405020304" pitchFamily="18" charset="0"/>
              </a:rPr>
              <a:t>less </a:t>
            </a:r>
            <a:r>
              <a:rPr lang="en-US" altLang="zh-CN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(little</a:t>
            </a:r>
            <a:r>
              <a:rPr lang="zh-CN" alt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的</a:t>
            </a:r>
            <a:r>
              <a:rPr lang="zh-CN" altLang="en-US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比较级</a:t>
            </a:r>
            <a:r>
              <a:rPr lang="en-US" altLang="zh-CN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) + </a:t>
            </a:r>
            <a:r>
              <a:rPr lang="zh-CN" altLang="en-US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不可数名词</a:t>
            </a:r>
            <a:endParaRPr lang="en-US" altLang="zh-CN" b="1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fewer</a:t>
            </a:r>
            <a:r>
              <a:rPr lang="en-US" altLang="zh-CN" b="1" dirty="0"/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(few</a:t>
            </a:r>
            <a:r>
              <a:rPr lang="zh-CN" altLang="en-US" b="1" dirty="0">
                <a:solidFill>
                  <a:schemeClr val="bg1"/>
                </a:solidFill>
              </a:rPr>
              <a:t>的</a:t>
            </a:r>
            <a:r>
              <a:rPr lang="zh-CN" altLang="en-US" b="1" dirty="0" smtClean="0">
                <a:solidFill>
                  <a:schemeClr val="bg1"/>
                </a:solidFill>
              </a:rPr>
              <a:t>比较级</a:t>
            </a:r>
            <a:r>
              <a:rPr lang="en-US" altLang="zh-CN" b="1" dirty="0" smtClean="0">
                <a:solidFill>
                  <a:schemeClr val="bg1"/>
                </a:solidFill>
              </a:rPr>
              <a:t>) </a:t>
            </a:r>
            <a:r>
              <a:rPr lang="en-US" altLang="zh-CN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+ </a:t>
            </a:r>
            <a:r>
              <a:rPr lang="zh-CN" altLang="en-US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可数名词</a:t>
            </a:r>
            <a:endParaRPr lang="en-US" altLang="zh-CN" b="1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19536" y="4149080"/>
            <a:ext cx="864096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more, less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和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fewer 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都表示同类事物之间的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比较。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e.g. There will be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more</a:t>
            </a:r>
            <a:r>
              <a:rPr lang="en-US" altLang="zh-CN" b="1" dirty="0">
                <a:cs typeface="Times New Roman" panose="02020603050405020304" pitchFamily="18" charset="0"/>
              </a:rPr>
              <a:t> people.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3501008"/>
            <a:ext cx="2797224" cy="1785259"/>
          </a:xfrm>
          <a:prstGeom prst="rect">
            <a:avLst/>
          </a:prstGeom>
        </p:spPr>
      </p:pic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1937307" y="1380129"/>
            <a:ext cx="906254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Make conversations about the predictions in 2a and 2b.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775307" y="3020696"/>
            <a:ext cx="4518733" cy="1121559"/>
          </a:xfrm>
          <a:prstGeom prst="wedgeRoundRectCallout">
            <a:avLst>
              <a:gd name="adj1" fmla="val 57584"/>
              <a:gd name="adj2" fmla="val 25226"/>
              <a:gd name="adj3" fmla="val 16667"/>
            </a:avLst>
          </a:prstGeom>
          <a:noFill/>
          <a:ln w="25400" algn="ctr">
            <a:solidFill>
              <a:srgbClr val="CC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What’s your prediction about the future?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7752184" y="3044258"/>
            <a:ext cx="3744416" cy="1137498"/>
          </a:xfrm>
          <a:prstGeom prst="wedgeRoundRectCallout">
            <a:avLst>
              <a:gd name="adj1" fmla="val -46275"/>
              <a:gd name="adj2" fmla="val 67462"/>
              <a:gd name="adj3" fmla="val 16667"/>
            </a:avLst>
          </a:prstGeom>
          <a:noFill/>
          <a:ln w="25400" algn="ctr">
            <a:solidFill>
              <a:schemeClr val="folHlink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I think there will be more pollution.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753112" y="4629853"/>
            <a:ext cx="4734757" cy="1672543"/>
          </a:xfrm>
          <a:prstGeom prst="wedgeRoundRectCallout">
            <a:avLst>
              <a:gd name="adj1" fmla="val 57041"/>
              <a:gd name="adj2" fmla="val -48615"/>
              <a:gd name="adj3" fmla="val 16667"/>
            </a:avLst>
          </a:prstGeom>
          <a:noFill/>
          <a:ln w="25400" algn="ctr">
            <a:solidFill>
              <a:srgbClr val="CC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Really? I don’t think so. But I think there will be fewer trees.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48" y="525234"/>
            <a:ext cx="3456384" cy="9287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3" y="1366697"/>
            <a:ext cx="1121892" cy="1121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 autoUpdateAnimBg="0"/>
      <p:bldP spid="7" grpId="0" bldLvl="0" animBg="1" autoUpdateAnimBg="0"/>
      <p:bldP spid="8" grpId="0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911424" y="1627686"/>
            <a:ext cx="10297144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55600" indent="-355600">
              <a:lnSpc>
                <a:spcPct val="120000"/>
              </a:lnSpc>
              <a:buBlip>
                <a:blip r:embed="rId2"/>
              </a:buBlip>
            </a:pPr>
            <a:r>
              <a:rPr lang="en-US" altLang="zh-CN" b="1" dirty="0"/>
              <a:t>To listen for specific </a:t>
            </a:r>
            <a:r>
              <a:rPr lang="en-US" altLang="zh-CN" b="1" dirty="0" smtClean="0"/>
              <a:t>information</a:t>
            </a:r>
            <a:endParaRPr lang="en-US" altLang="zh-CN" b="1" dirty="0"/>
          </a:p>
          <a:p>
            <a:pPr marL="355600" indent="-355600">
              <a:lnSpc>
                <a:spcPct val="120000"/>
              </a:lnSpc>
              <a:buBlip>
                <a:blip r:embed="rId2"/>
              </a:buBlip>
            </a:pPr>
            <a:r>
              <a:rPr lang="en-US" altLang="zh-CN" b="1" dirty="0" smtClean="0"/>
              <a:t>To </a:t>
            </a:r>
            <a:r>
              <a:rPr lang="en-US" altLang="zh-CN" b="1" dirty="0"/>
              <a:t>learn to make predictions with the sentence patterns:</a:t>
            </a:r>
            <a:endParaRPr lang="en-US" altLang="zh-CN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   </a:t>
            </a:r>
            <a:r>
              <a:rPr lang="en-US" altLang="zh-CN" b="1" dirty="0" smtClean="0">
                <a:solidFill>
                  <a:srgbClr val="FF0000"/>
                </a:solidFill>
              </a:rPr>
              <a:t>-- Will </a:t>
            </a:r>
            <a:r>
              <a:rPr lang="en-US" altLang="zh-CN" b="1" dirty="0">
                <a:solidFill>
                  <a:srgbClr val="FF0000"/>
                </a:solidFill>
              </a:rPr>
              <a:t>people use money in 100 years?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   -- No</a:t>
            </a:r>
            <a:r>
              <a:rPr lang="en-US" altLang="zh-CN" b="1" dirty="0">
                <a:solidFill>
                  <a:srgbClr val="FF0000"/>
                </a:solidFill>
              </a:rPr>
              <a:t>, they won’t. Everything will be free. 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  </a:t>
            </a:r>
            <a:r>
              <a:rPr lang="en-US" altLang="zh-CN" b="1" dirty="0" smtClean="0">
                <a:solidFill>
                  <a:srgbClr val="FF0000"/>
                </a:solidFill>
              </a:rPr>
              <a:t>-- Will </a:t>
            </a:r>
            <a:r>
              <a:rPr lang="en-US" altLang="zh-CN" b="1" dirty="0">
                <a:solidFill>
                  <a:srgbClr val="FF0000"/>
                </a:solidFill>
              </a:rPr>
              <a:t>people live to be 200 years old?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   -- Yes</a:t>
            </a:r>
            <a:r>
              <a:rPr lang="en-US" altLang="zh-CN" b="1" dirty="0">
                <a:solidFill>
                  <a:srgbClr val="FF0000"/>
                </a:solidFill>
              </a:rPr>
              <a:t>, they will.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457200" indent="-457200">
              <a:lnSpc>
                <a:spcPct val="120000"/>
              </a:lnSpc>
              <a:buBlip>
                <a:blip r:embed="rId2"/>
              </a:buBlip>
            </a:pPr>
            <a:r>
              <a:rPr lang="en-US" altLang="zh-CN" b="1" dirty="0"/>
              <a:t>To learn some new words and </a:t>
            </a:r>
            <a:r>
              <a:rPr lang="en-US" altLang="zh-CN" b="1" dirty="0" smtClean="0"/>
              <a:t>expressions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332656"/>
            <a:ext cx="5348670" cy="1458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738880" y="908685"/>
            <a:ext cx="5760720" cy="5128895"/>
          </a:xfrm>
          <a:prstGeom prst="rect">
            <a:avLst/>
          </a:prstGeom>
          <a:solidFill>
            <a:srgbClr val="FFFFCC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p>
            <a:pPr marL="457200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句式</a:t>
            </a:r>
            <a:r>
              <a:rPr lang="en-US" altLang="zh-CN" sz="2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zh-CN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主语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will(’ll)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+</a:t>
            </a:r>
            <a:r>
              <a:rPr lang="en-US" altLang="zh-CN" sz="2800" b="1" dirty="0"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动词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原形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...</a:t>
            </a:r>
            <a:endParaRPr lang="en-US" altLang="zh-CN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cs typeface="Times New Roman" panose="02020603050405020304" pitchFamily="18" charset="0"/>
              </a:rPr>
              <a:t>表示将来某个时间要发生的动作或存在的</a:t>
            </a:r>
            <a:r>
              <a:rPr lang="zh-CN" altLang="en-US" sz="2800" b="1" dirty="0" smtClean="0">
                <a:cs typeface="Times New Roman" panose="02020603050405020304" pitchFamily="18" charset="0"/>
              </a:rPr>
              <a:t>状态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solidFill>
                  <a:srgbClr val="0066FF"/>
                </a:solidFill>
                <a:cs typeface="Times New Roman" panose="02020603050405020304" pitchFamily="18" charset="0"/>
              </a:rPr>
              <a:t>否定句式</a:t>
            </a:r>
            <a:r>
              <a:rPr lang="en-US" altLang="zh-CN" sz="2800" b="1" dirty="0">
                <a:solidFill>
                  <a:srgbClr val="0066FF"/>
                </a:solidFill>
                <a:cs typeface="Times New Roman" panose="02020603050405020304" pitchFamily="18" charset="0"/>
              </a:rPr>
              <a:t>: </a:t>
            </a:r>
            <a:endParaRPr lang="en-US" altLang="zh-CN" sz="2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主语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+will 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not(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won’t)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+ 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动词原形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...</a:t>
            </a:r>
            <a:endParaRPr lang="en-US" altLang="zh-CN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solidFill>
                  <a:srgbClr val="0066FF"/>
                </a:solidFill>
                <a:cs typeface="Times New Roman" panose="02020603050405020304" pitchFamily="18" charset="0"/>
              </a:rPr>
              <a:t>一般疑问句式</a:t>
            </a:r>
            <a:r>
              <a:rPr lang="en-US" altLang="zh-CN" sz="2800" b="1" dirty="0">
                <a:solidFill>
                  <a:srgbClr val="0066FF"/>
                </a:solidFill>
                <a:cs typeface="Times New Roman" panose="02020603050405020304" pitchFamily="18" charset="0"/>
              </a:rPr>
              <a:t>: </a:t>
            </a:r>
            <a:endParaRPr lang="en-US" altLang="zh-CN" sz="2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Will + 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主语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+ 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动词原形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...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？</a:t>
            </a:r>
            <a:endParaRPr lang="zh-CN" altLang="en-US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特殊疑问句式</a:t>
            </a:r>
            <a:r>
              <a:rPr lang="en-US" altLang="zh-CN" sz="2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800" b="1" dirty="0">
              <a:solidFill>
                <a:srgbClr val="0066FF"/>
              </a:solidFill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特殊疑问词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+will+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主语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+ 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动词原形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...</a:t>
            </a:r>
            <a:endParaRPr lang="zh-CN" altLang="en-US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91105" y="189141"/>
            <a:ext cx="8597265" cy="341503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kern="1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333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7 </a:t>
            </a:r>
            <a:endParaRPr lang="en-US" altLang="zh-CN" sz="5400" b="1" kern="10" dirty="0">
              <a:ln w="10160">
                <a:solidFill>
                  <a:schemeClr val="accent5"/>
                </a:solidFill>
                <a:prstDash val="solid"/>
              </a:ln>
              <a:solidFill>
                <a:srgbClr val="3333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333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Will people have robots?</a:t>
            </a:r>
            <a:endParaRPr lang="en-US" altLang="zh-CN" sz="5400" b="1" kern="10" dirty="0">
              <a:ln w="10160">
                <a:solidFill>
                  <a:schemeClr val="accent5"/>
                </a:solidFill>
                <a:prstDash val="solid"/>
              </a:ln>
              <a:solidFill>
                <a:srgbClr val="3333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5400" b="1" kern="10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Predictions about the Future</a:t>
            </a:r>
            <a:endParaRPr lang="en-US" altLang="zh-CN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1772920"/>
            <a:ext cx="4096385" cy="1024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21650"/>
          <a:stretch>
            <a:fillRect/>
          </a:stretch>
        </p:blipFill>
        <p:spPr>
          <a:xfrm>
            <a:off x="3431540" y="3573145"/>
            <a:ext cx="5485765" cy="2289810"/>
          </a:xfrm>
          <a:prstGeom prst="rect">
            <a:avLst/>
          </a:prstGeom>
        </p:spPr>
      </p:pic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799965" y="5805170"/>
            <a:ext cx="2824480" cy="6426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 n. </a:t>
            </a:r>
            <a:r>
              <a:rPr kumimoji="1" lang="zh-CN" altLang="en-US" b="1" dirty="0">
                <a:solidFill>
                  <a:srgbClr val="FF0000"/>
                </a:solidFill>
              </a:rPr>
              <a:t>预言；预测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spli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0422" y="1772831"/>
            <a:ext cx="7131050" cy="2122805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kern="1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333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7 </a:t>
            </a:r>
            <a:endParaRPr lang="en-US" altLang="zh-CN" sz="4400" b="1" kern="10" dirty="0">
              <a:ln w="10160">
                <a:solidFill>
                  <a:schemeClr val="accent5"/>
                </a:solidFill>
                <a:prstDash val="solid"/>
              </a:ln>
              <a:solidFill>
                <a:srgbClr val="3333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400" b="1" kern="1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333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Will people have robots?</a:t>
            </a:r>
            <a:endParaRPr lang="en-US" altLang="zh-CN" sz="4400" b="1" kern="10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4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Prediction</a:t>
            </a:r>
            <a:r>
              <a:rPr lang="en-US" altLang="zh-CN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 About the </a:t>
            </a:r>
            <a:r>
              <a:rPr lang="en-US" altLang="zh-CN" sz="44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Future</a:t>
            </a:r>
            <a:endParaRPr lang="en-US" altLang="zh-CN" sz="4400" b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263525" y="3860800"/>
            <a:ext cx="282448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en-US" altLang="zh-CN" sz="2400" b="1" dirty="0">
                <a:solidFill>
                  <a:schemeClr val="tx1"/>
                </a:solidFill>
              </a:rPr>
              <a:t> n. 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预言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;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预测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3" name="图片 12" descr="微信图片_202411191634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7550" y="692785"/>
            <a:ext cx="5027930" cy="5135245"/>
          </a:xfrm>
          <a:prstGeom prst="rect">
            <a:avLst/>
          </a:prstGeom>
        </p:spPr>
      </p:pic>
      <p:sp>
        <p:nvSpPr>
          <p:cNvPr id="3" name="Text Box 17"/>
          <p:cNvSpPr txBox="1">
            <a:spLocks noChangeArrowheads="1"/>
          </p:cNvSpPr>
          <p:nvPr/>
        </p:nvSpPr>
        <p:spPr bwMode="auto">
          <a:xfrm>
            <a:off x="4941570" y="3860800"/>
            <a:ext cx="219202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en-US" altLang="zh-CN" sz="2400" b="1" dirty="0">
                <a:solidFill>
                  <a:schemeClr val="tx1"/>
                </a:solidFill>
              </a:rPr>
              <a:t> n. </a:t>
            </a:r>
            <a:r>
              <a:rPr kumimoji="1" lang="zh-CN" sz="2400" b="1" dirty="0">
                <a:solidFill>
                  <a:schemeClr val="tx1"/>
                </a:solidFill>
              </a:rPr>
              <a:t>将来；未来</a:t>
            </a:r>
            <a:endParaRPr kumimoji="1" lang="zh-CN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-43815" y="116840"/>
            <a:ext cx="1217104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rgbClr val="3333FF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Free Talk</a:t>
            </a:r>
            <a:r>
              <a:rPr kumimoji="1" lang="en-US" altLang="zh-CN" sz="4000" b="1" dirty="0">
                <a:solidFill>
                  <a:srgbClr val="3333FF"/>
                </a:solidFill>
                <a:latin typeface="Arial" panose="020B0604020202020204" pitchFamily="34" charset="0"/>
              </a:rPr>
              <a:t>: </a:t>
            </a:r>
            <a:r>
              <a:rPr kumimoji="1" lang="en-US" altLang="zh-CN" sz="3800" b="1" dirty="0">
                <a:solidFill>
                  <a:srgbClr val="3333FF"/>
                </a:solidFill>
                <a:latin typeface="Arial" panose="020B0604020202020204" pitchFamily="34" charset="0"/>
              </a:rPr>
              <a:t>What’s your prediction about the future? </a:t>
            </a:r>
            <a:endParaRPr kumimoji="1" lang="en-US" altLang="zh-CN" sz="3800" b="1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063750" y="765175"/>
            <a:ext cx="8286115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——What </a:t>
            </a:r>
            <a:r>
              <a:rPr kumimoji="1"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will</a:t>
            </a: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 the future be like?</a:t>
            </a:r>
            <a:endParaRPr kumimoji="1" lang="en-US" altLang="zh-CN" sz="4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</a:rPr>
              <a:t>——...</a:t>
            </a:r>
            <a:r>
              <a:rPr kumimoji="1" lang="en-US" altLang="zh-CN" sz="4000" b="1" dirty="0">
                <a:solidFill>
                  <a:srgbClr val="FF0000"/>
                </a:solidFill>
                <a:latin typeface="Arial" panose="020B0604020202020204" pitchFamily="34" charset="0"/>
              </a:rPr>
              <a:t>will</a:t>
            </a: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</a:rPr>
              <a:t>...</a:t>
            </a:r>
            <a:endParaRPr kumimoji="1" lang="en-US" altLang="zh-CN" sz="4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</a:rPr>
              <a:t>       ...</a:t>
            </a:r>
            <a:r>
              <a:rPr kumimoji="1" lang="en-US" altLang="zh-CN" sz="4000" b="1" dirty="0">
                <a:solidFill>
                  <a:srgbClr val="FF0000"/>
                </a:solidFill>
                <a:latin typeface="Arial" panose="020B0604020202020204" pitchFamily="34" charset="0"/>
              </a:rPr>
              <a:t>won’t</a:t>
            </a: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will not)</a:t>
            </a: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</a:rPr>
              <a:t>...</a:t>
            </a:r>
            <a:endParaRPr kumimoji="1" lang="en-US" altLang="zh-CN" sz="4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  <a:r>
              <a:rPr kumimoji="1" lang="en-US" altLang="zh-CN" sz="4000" b="1" dirty="0">
                <a:solidFill>
                  <a:srgbClr val="FF0000"/>
                </a:solidFill>
                <a:latin typeface="Arial" panose="020B0604020202020204" pitchFamily="34" charset="0"/>
              </a:rPr>
              <a:t>There will be</a:t>
            </a: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</a:rPr>
              <a:t>...</a:t>
            </a:r>
            <a:endParaRPr kumimoji="1" lang="en-US" altLang="zh-CN" sz="4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  <a:r>
              <a:rPr kumimoji="1" lang="en-US" altLang="zh-CN" sz="4000" b="1" dirty="0">
                <a:solidFill>
                  <a:srgbClr val="FF0000"/>
                </a:solidFill>
                <a:latin typeface="Arial" panose="020B0604020202020204" pitchFamily="34" charset="0"/>
              </a:rPr>
              <a:t>There won’t be</a:t>
            </a:r>
            <a:r>
              <a:rPr kumimoji="1" lang="en-US" altLang="zh-CN" sz="4000" b="1" dirty="0">
                <a:solidFill>
                  <a:schemeClr val="tx1"/>
                </a:solidFill>
                <a:latin typeface="Arial" panose="020B0604020202020204" pitchFamily="34" charset="0"/>
              </a:rPr>
              <a:t>... </a:t>
            </a:r>
            <a:endParaRPr kumimoji="1" lang="en-US" altLang="zh-CN" sz="4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21650"/>
          <a:stretch>
            <a:fillRect/>
          </a:stretch>
        </p:blipFill>
        <p:spPr>
          <a:xfrm>
            <a:off x="3216275" y="4437380"/>
            <a:ext cx="5485765" cy="2289810"/>
          </a:xfrm>
          <a:prstGeom prst="rect">
            <a:avLst/>
          </a:prstGeom>
        </p:spPr>
      </p:pic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2783840" y="44450"/>
            <a:ext cx="755840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rgbClr val="3333FF"/>
                </a:solidFill>
                <a:latin typeface="Arial" panose="020B0604020202020204" pitchFamily="34" charset="0"/>
              </a:rPr>
              <a:t>Predictions About the Future</a:t>
            </a:r>
            <a:endParaRPr kumimoji="1" lang="en-US" altLang="zh-CN" sz="4000" b="1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 descr="微信图片_2024111916340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1072515"/>
            <a:ext cx="4589145" cy="5080000"/>
          </a:xfrm>
          <a:prstGeom prst="rect">
            <a:avLst/>
          </a:prstGeom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728210" y="1844675"/>
            <a:ext cx="7311390" cy="2251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——What 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will</a:t>
            </a: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 the future be like?</a:t>
            </a:r>
            <a:endParaRPr kumimoji="1" lang="en-US" altLang="zh-CN" sz="3900" b="1"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0000"/>
                </a:solidFill>
              </a:rPr>
              <a:t>——</a:t>
            </a:r>
            <a:r>
              <a:rPr kumimoji="1" lang="en-US" altLang="zh-CN" sz="3900" b="1" dirty="0">
                <a:solidFill>
                  <a:srgbClr val="FF0000"/>
                </a:solidFill>
              </a:rPr>
              <a:t>There will be</a:t>
            </a:r>
            <a:r>
              <a:rPr kumimoji="1" lang="en-US" altLang="zh-CN" sz="3900" b="1" dirty="0">
                <a:solidFill>
                  <a:srgbClr val="00B050"/>
                </a:solidFill>
              </a:rPr>
              <a:t> a robot in  </a:t>
            </a:r>
            <a:endParaRPr kumimoji="1" lang="en-US" altLang="zh-CN" sz="3900" b="1" dirty="0">
              <a:solidFill>
                <a:srgbClr val="00B050"/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B050"/>
                </a:solidFill>
              </a:rPr>
              <a:t>         anyone’s home</a:t>
            </a:r>
            <a:r>
              <a:rPr kumimoji="1" lang="en-US" altLang="zh-CN" sz="3900" b="1" dirty="0">
                <a:solidFill>
                  <a:srgbClr val="000000"/>
                </a:solidFill>
              </a:rPr>
              <a:t>.</a:t>
            </a:r>
            <a:endParaRPr kumimoji="1" lang="en-US" altLang="zh-CN" sz="39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2783840" y="44450"/>
            <a:ext cx="755840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rgbClr val="3333FF"/>
                </a:solidFill>
                <a:latin typeface="Arial" panose="020B0604020202020204" pitchFamily="34" charset="0"/>
              </a:rPr>
              <a:t>Predictions About the Future</a:t>
            </a:r>
            <a:endParaRPr kumimoji="1" lang="en-US" altLang="zh-CN" sz="4000" b="1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0" y="1844675"/>
            <a:ext cx="7626350" cy="3691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—What 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will</a:t>
            </a: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 the future be like?</a:t>
            </a:r>
            <a:endParaRPr kumimoji="1" lang="en-US" altLang="zh-CN" sz="3900" b="1"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0000"/>
                </a:solidFill>
              </a:rPr>
              <a:t>—</a:t>
            </a:r>
            <a:r>
              <a:rPr kumimoji="1" lang="en-US" altLang="zh-CN" sz="3900" b="1" dirty="0">
                <a:solidFill>
                  <a:schemeClr val="tx1"/>
                </a:solidFill>
              </a:rPr>
              <a:t>Children</a:t>
            </a:r>
            <a:r>
              <a:rPr kumimoji="1" lang="en-US" altLang="zh-CN" sz="39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3900" b="1" dirty="0">
                <a:solidFill>
                  <a:srgbClr val="FF0000"/>
                </a:solidFill>
              </a:rPr>
              <a:t>will</a:t>
            </a:r>
            <a:r>
              <a:rPr kumimoji="1" lang="en-US" altLang="zh-CN" sz="39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3900" b="1" dirty="0">
                <a:solidFill>
                  <a:schemeClr val="tx1"/>
                </a:solidFill>
              </a:rPr>
              <a:t>read books</a:t>
            </a:r>
            <a:r>
              <a:rPr kumimoji="1" lang="en-US" altLang="zh-CN" sz="3900" b="1" dirty="0">
                <a:solidFill>
                  <a:srgbClr val="00B050"/>
                </a:solidFill>
              </a:rPr>
              <a:t> on computers but not on paper</a:t>
            </a:r>
            <a:r>
              <a:rPr kumimoji="1" lang="en-US" altLang="zh-CN" sz="3900" b="1" dirty="0">
                <a:solidFill>
                  <a:schemeClr val="tx1"/>
                </a:solidFill>
              </a:rPr>
              <a:t>./</a:t>
            </a:r>
            <a:endParaRPr kumimoji="1" lang="en-US" altLang="zh-CN" sz="3900" b="1" dirty="0">
              <a:solidFill>
                <a:srgbClr val="00B050"/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    </a:t>
            </a:r>
            <a:r>
              <a:rPr kumimoji="1" lang="en-US" altLang="zh-CN" sz="3900" b="1" dirty="0">
                <a:solidFill>
                  <a:schemeClr val="tx1"/>
                </a:solidFill>
                <a:sym typeface="+mn-ea"/>
              </a:rPr>
              <a:t>Books 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will</a:t>
            </a:r>
            <a:r>
              <a:rPr kumimoji="1" lang="en-US" altLang="zh-CN" sz="3900" b="1" dirty="0">
                <a:solidFill>
                  <a:schemeClr val="tx1"/>
                </a:solidFill>
                <a:sym typeface="+mn-ea"/>
              </a:rPr>
              <a:t> 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be on </a:t>
            </a:r>
            <a:r>
              <a:rPr kumimoji="1" lang="en-US" altLang="zh-CN" sz="3600" b="1" dirty="0">
                <a:solidFill>
                  <a:srgbClr val="00B050"/>
                </a:solidFill>
                <a:sym typeface="+mn-ea"/>
              </a:rPr>
              <a:t>computers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, not on paper</a:t>
            </a:r>
            <a:r>
              <a:rPr kumimoji="1" lang="en-US" altLang="zh-CN" sz="3900" b="1" dirty="0">
                <a:solidFill>
                  <a:schemeClr val="tx1"/>
                </a:solidFill>
                <a:sym typeface="+mn-ea"/>
              </a:rPr>
              <a:t>.</a:t>
            </a:r>
            <a:endParaRPr kumimoji="1" lang="en-US" altLang="zh-CN" sz="3900" b="1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1" name="图片 10" descr="微信图片_2024111916340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908685"/>
            <a:ext cx="4156710" cy="5179060"/>
          </a:xfrm>
          <a:prstGeom prst="rect">
            <a:avLst/>
          </a:prstGeom>
        </p:spPr>
      </p:pic>
      <p:sp>
        <p:nvSpPr>
          <p:cNvPr id="3" name="Text Box 17"/>
          <p:cNvSpPr txBox="1">
            <a:spLocks noChangeArrowheads="1"/>
          </p:cNvSpPr>
          <p:nvPr/>
        </p:nvSpPr>
        <p:spPr bwMode="auto">
          <a:xfrm>
            <a:off x="9264015" y="3789045"/>
            <a:ext cx="1148715" cy="5734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en-US" sz="2800" b="1" dirty="0">
                <a:solidFill>
                  <a:schemeClr val="tx1"/>
                </a:solidFill>
              </a:rPr>
              <a:t>un. 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纸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2783840" y="44450"/>
            <a:ext cx="755840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rgbClr val="3333FF"/>
                </a:solidFill>
                <a:latin typeface="Arial" panose="020B0604020202020204" pitchFamily="34" charset="0"/>
              </a:rPr>
              <a:t>Predictions About the Future</a:t>
            </a:r>
            <a:endParaRPr kumimoji="1" lang="en-US" altLang="zh-CN" sz="4000" b="1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 descr="微信图片_20241119163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340485"/>
            <a:ext cx="4460875" cy="4791710"/>
          </a:xfrm>
          <a:prstGeom prst="rect">
            <a:avLst/>
          </a:prstGeom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728210" y="1844675"/>
            <a:ext cx="7311390" cy="3691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——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Will</a:t>
            </a: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 people need to use money or pay when they shop 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in 100 years</a:t>
            </a: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?</a:t>
            </a:r>
            <a:endParaRPr kumimoji="1" lang="en-US" altLang="zh-CN" sz="3900" b="1"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0000"/>
                </a:solidFill>
              </a:rPr>
              <a:t>——</a:t>
            </a:r>
            <a:r>
              <a:rPr kumimoji="1" lang="en-US" altLang="zh-CN" sz="3900" b="1" dirty="0">
                <a:solidFill>
                  <a:srgbClr val="00B050"/>
                </a:solidFill>
              </a:rPr>
              <a:t>No, 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p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eople 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won’t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 use money.</a:t>
            </a:r>
            <a:endParaRPr kumimoji="1" lang="en-US" altLang="zh-CN" sz="3900" b="1"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B050"/>
                </a:solidFill>
              </a:rPr>
              <a:t>        Everything </a:t>
            </a:r>
            <a:r>
              <a:rPr kumimoji="1" lang="en-US" altLang="zh-CN" sz="3900" b="1" dirty="0">
                <a:solidFill>
                  <a:srgbClr val="FF0000"/>
                </a:solidFill>
              </a:rPr>
              <a:t>will</a:t>
            </a:r>
            <a:r>
              <a:rPr kumimoji="1" lang="en-US" altLang="zh-CN" sz="3900" b="1" dirty="0">
                <a:solidFill>
                  <a:srgbClr val="00B050"/>
                </a:solidFill>
              </a:rPr>
              <a:t> be free.</a:t>
            </a:r>
            <a:endParaRPr kumimoji="1" lang="en-US" altLang="zh-CN" sz="39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2783840" y="44450"/>
            <a:ext cx="755840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rgbClr val="3333FF"/>
                </a:solidFill>
                <a:latin typeface="Arial" panose="020B0604020202020204" pitchFamily="34" charset="0"/>
              </a:rPr>
              <a:t>Predictions About the Future</a:t>
            </a:r>
            <a:endParaRPr kumimoji="1" lang="en-US" altLang="zh-CN" sz="4000" b="1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296410" y="1844675"/>
            <a:ext cx="7985760" cy="291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—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Will</a:t>
            </a: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 kids go to school and study there 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in the future</a:t>
            </a: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?</a:t>
            </a:r>
            <a:endParaRPr kumimoji="1" lang="en-US" altLang="zh-CN" sz="3900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sz="3900" b="1" dirty="0">
                <a:solidFill>
                  <a:srgbClr val="000000"/>
                </a:solidFill>
              </a:rPr>
              <a:t>—</a:t>
            </a:r>
            <a:r>
              <a:rPr kumimoji="1" lang="en-US" altLang="zh-CN" sz="3900" b="1" dirty="0">
                <a:solidFill>
                  <a:srgbClr val="00B050"/>
                </a:solidFill>
              </a:rPr>
              <a:t>No, k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ids</a:t>
            </a: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 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won’t</a:t>
            </a: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 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go to school.</a:t>
            </a: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 </a:t>
            </a:r>
            <a:endParaRPr kumimoji="1" lang="en-US" altLang="zh-CN" sz="3900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    </a:t>
            </a:r>
            <a:r>
              <a:rPr kumimoji="1" lang="en-US" altLang="zh-CN" sz="3600" b="1" dirty="0">
                <a:solidFill>
                  <a:srgbClr val="00B050"/>
                </a:solidFill>
                <a:sym typeface="+mn-ea"/>
              </a:rPr>
              <a:t>They</a:t>
            </a:r>
            <a:r>
              <a:rPr kumimoji="1" lang="en-US" altLang="zh-CN" sz="3600" b="1" dirty="0">
                <a:solidFill>
                  <a:srgbClr val="FF0000"/>
                </a:solidFill>
                <a:sym typeface="+mn-ea"/>
              </a:rPr>
              <a:t>’ll</a:t>
            </a:r>
            <a:r>
              <a:rPr kumimoji="1" lang="en-US" altLang="zh-CN" sz="3600" b="1" dirty="0">
                <a:solidFill>
                  <a:srgbClr val="00B050"/>
                </a:solidFill>
                <a:sym typeface="+mn-ea"/>
              </a:rPr>
              <a:t> study at</a:t>
            </a:r>
            <a:r>
              <a:rPr kumimoji="1" lang="en-US" altLang="zh-CN" sz="3600" b="1" dirty="0" smtClean="0">
                <a:solidFill>
                  <a:srgbClr val="00B050"/>
                </a:solidFill>
                <a:sym typeface="+mn-ea"/>
              </a:rPr>
              <a:t> home </a:t>
            </a:r>
            <a:r>
              <a:rPr kumimoji="1" lang="en-US" altLang="zh-CN" sz="3600" b="1" dirty="0">
                <a:solidFill>
                  <a:srgbClr val="00B050"/>
                </a:solidFill>
                <a:sym typeface="+mn-ea"/>
              </a:rPr>
              <a:t>on computers.</a:t>
            </a:r>
            <a:endParaRPr kumimoji="1" lang="en-US" altLang="zh-CN" sz="3600" b="1" dirty="0">
              <a:solidFill>
                <a:srgbClr val="00B050"/>
              </a:solidFill>
              <a:sym typeface="+mn-ea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908685"/>
            <a:ext cx="4206240" cy="5235575"/>
          </a:xfrm>
          <a:prstGeom prst="rect">
            <a:avLst/>
          </a:prstGeom>
        </p:spPr>
      </p:pic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2783840" y="44450"/>
            <a:ext cx="755840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rgbClr val="3333FF"/>
                </a:solidFill>
                <a:latin typeface="Arial" panose="020B0604020202020204" pitchFamily="34" charset="0"/>
              </a:rPr>
              <a:t>Predictions About the Future</a:t>
            </a:r>
            <a:endParaRPr kumimoji="1" lang="en-US" altLang="zh-CN" sz="4000" b="1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296410" y="1844675"/>
            <a:ext cx="7985760" cy="291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—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Will 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p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eople live to be 200 years old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?</a:t>
            </a:r>
            <a:endParaRPr kumimoji="1" lang="en-US" altLang="zh-CN" sz="3900" b="1" dirty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0000"/>
                </a:solidFill>
              </a:rPr>
              <a:t>—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Yes, they will./</a:t>
            </a:r>
            <a:endParaRPr kumimoji="1" lang="en-US" altLang="zh-CN" sz="3900" b="1" dirty="0">
              <a:solidFill>
                <a:srgbClr val="FF0000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600" b="1" dirty="0">
                <a:solidFill>
                  <a:srgbClr val="FF0000"/>
                </a:solidFill>
                <a:sym typeface="+mn-ea"/>
              </a:rPr>
              <a:t>     No, they won’t.</a:t>
            </a:r>
            <a:endParaRPr kumimoji="1" lang="en-US" altLang="zh-CN" sz="3600" b="1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874395"/>
            <a:ext cx="4097655" cy="5372100"/>
          </a:xfrm>
          <a:prstGeom prst="rect">
            <a:avLst/>
          </a:prstGeom>
        </p:spPr>
      </p:pic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WordArt 2"/>
          <p:cNvSpPr>
            <a:spLocks noChangeArrowheads="1" noChangeShapeType="1" noTextEdit="1"/>
          </p:cNvSpPr>
          <p:nvPr/>
        </p:nvSpPr>
        <p:spPr bwMode="auto">
          <a:xfrm>
            <a:off x="8472264" y="908720"/>
            <a:ext cx="2520950" cy="9366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7</a:t>
            </a:r>
            <a:endParaRPr lang="zh-CN" altLang="en-US" sz="3600" b="1" kern="10" dirty="0">
              <a:ln w="9525">
                <a:solidFill>
                  <a:srgbClr val="000000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2783840" y="44450"/>
            <a:ext cx="755840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4000" b="1" dirty="0">
                <a:solidFill>
                  <a:srgbClr val="3333FF"/>
                </a:solidFill>
                <a:latin typeface="Arial" panose="020B0604020202020204" pitchFamily="34" charset="0"/>
              </a:rPr>
              <a:t>Predictions About the Future</a:t>
            </a:r>
            <a:endParaRPr kumimoji="1" lang="en-US" altLang="zh-CN" sz="4000" b="1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296410" y="1844675"/>
            <a:ext cx="7985760" cy="291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—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Will there 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be</a:t>
            </a:r>
            <a:r>
              <a:rPr kumimoji="1" lang="en-US" altLang="zh-CN" sz="3900" b="1" dirty="0">
                <a:solidFill>
                  <a:srgbClr val="000000"/>
                </a:solidFill>
                <a:sym typeface="+mn-ea"/>
              </a:rPr>
              <a:t> </a:t>
            </a:r>
            <a:r>
              <a:rPr kumimoji="1" lang="en-US" altLang="zh-CN" sz="3900" b="1" dirty="0">
                <a:solidFill>
                  <a:srgbClr val="00B050"/>
                </a:solidFill>
                <a:sym typeface="+mn-ea"/>
              </a:rPr>
              <a:t>only one country in the world?</a:t>
            </a:r>
            <a:endParaRPr kumimoji="1" lang="en-US" altLang="zh-CN" sz="3900" b="1" dirty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900" b="1" dirty="0">
                <a:solidFill>
                  <a:srgbClr val="000000"/>
                </a:solidFill>
              </a:rPr>
              <a:t>—</a:t>
            </a:r>
            <a:r>
              <a:rPr kumimoji="1" lang="en-US" altLang="zh-CN" sz="3900" b="1" dirty="0">
                <a:solidFill>
                  <a:srgbClr val="FF0000"/>
                </a:solidFill>
                <a:sym typeface="+mn-ea"/>
              </a:rPr>
              <a:t>Yes, there will./</a:t>
            </a:r>
            <a:endParaRPr kumimoji="1" lang="en-US" altLang="zh-CN" sz="3900" b="1" dirty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3600" b="1" dirty="0">
                <a:solidFill>
                  <a:srgbClr val="00B050"/>
                </a:solidFill>
                <a:sym typeface="+mn-ea"/>
              </a:rPr>
              <a:t>     </a:t>
            </a:r>
            <a:r>
              <a:rPr kumimoji="1" lang="en-US" altLang="zh-CN" sz="3600" b="1" dirty="0">
                <a:solidFill>
                  <a:srgbClr val="FF0000"/>
                </a:solidFill>
                <a:sym typeface="+mn-ea"/>
              </a:rPr>
              <a:t>No, there won’t.</a:t>
            </a:r>
            <a:endParaRPr kumimoji="1" lang="en-US" altLang="zh-CN" sz="3600" b="1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6" name="图片 5" descr="微信图片_202411191633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1340485"/>
            <a:ext cx="4137660" cy="4137660"/>
          </a:xfrm>
          <a:prstGeom prst="rect">
            <a:avLst/>
          </a:prstGeom>
        </p:spPr>
      </p:pic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1127125" y="44450"/>
            <a:ext cx="10686415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457200" indent="-4572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How will the world </a:t>
            </a:r>
            <a:r>
              <a:rPr kumimoji="1" lang="en-US" altLang="zh-CN" sz="2800" b="1" u="sng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in </a:t>
            </a:r>
            <a:r>
              <a:rPr kumimoji="1" lang="en-US" altLang="zh-CN" sz="2800" b="1" u="sng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100 years</a:t>
            </a:r>
            <a:r>
              <a:rPr kumimoji="1"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 be different from </a:t>
            </a:r>
            <a:r>
              <a:rPr kumimoji="1" lang="en-US" altLang="zh-CN" sz="2800" b="1" u="sng" dirty="0">
                <a:solidFill>
                  <a:srgbClr val="FF0000"/>
                </a:solidFill>
                <a:latin typeface="Arial" panose="020B0604020202020204" pitchFamily="34" charset="0"/>
              </a:rPr>
              <a:t>now</a:t>
            </a:r>
            <a:r>
              <a:rPr kumimoji="1"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?</a:t>
            </a:r>
            <a:r>
              <a:rPr kumimoji="1" lang="en-US" altLang="zh-CN" sz="2800" b="1" dirty="0">
                <a:solidFill>
                  <a:srgbClr val="1D41D5"/>
                </a:solidFill>
                <a:latin typeface="Arial" panose="020B0604020202020204" pitchFamily="34" charset="0"/>
              </a:rPr>
              <a:t> </a:t>
            </a:r>
            <a:endParaRPr kumimoji="1" lang="en-US" altLang="zh-CN" sz="2800" b="1" dirty="0">
              <a:solidFill>
                <a:srgbClr val="1D41D5"/>
              </a:solidFill>
              <a:latin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2800" b="1" dirty="0">
                <a:solidFill>
                  <a:srgbClr val="3333FF"/>
                </a:solidFill>
                <a:latin typeface="Arial" panose="020B0604020202020204" pitchFamily="34" charset="0"/>
              </a:rPr>
              <a:t>Read</a:t>
            </a:r>
            <a:r>
              <a:rPr kumimoji="1" lang="en-US" altLang="zh-CN" sz="2800" b="1" dirty="0">
                <a:solidFill>
                  <a:schemeClr val="tx1"/>
                </a:solidFill>
                <a:latin typeface="Arial" panose="020B0604020202020204" pitchFamily="34" charset="0"/>
              </a:rPr>
              <a:t> these predictions. </a:t>
            </a:r>
            <a:endParaRPr kumimoji="1" lang="en-US" altLang="zh-CN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2800" b="1" dirty="0">
                <a:solidFill>
                  <a:srgbClr val="3333FF"/>
                </a:solidFill>
                <a:latin typeface="Arial" panose="020B0604020202020204" pitchFamily="34" charset="0"/>
              </a:rPr>
              <a:t>Check (</a:t>
            </a:r>
            <a:r>
              <a:rPr kumimoji="1" lang="en-US" altLang="zh-CN" sz="2800" b="1" dirty="0">
                <a:solidFill>
                  <a:srgbClr val="3333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√</a:t>
            </a:r>
            <a:r>
              <a:rPr kumimoji="1" lang="en-US" altLang="zh-CN" sz="2800" b="1" dirty="0">
                <a:solidFill>
                  <a:srgbClr val="3333FF"/>
                </a:solidFill>
                <a:latin typeface="Arial" panose="020B0604020202020204" pitchFamily="34" charset="0"/>
              </a:rPr>
              <a:t>) 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kumimoji="1"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 for </a:t>
            </a:r>
            <a:r>
              <a:rPr kumimoji="1" lang="en-US" altLang="zh-CN" sz="2800" b="1" u="sng" dirty="0">
                <a:solidFill>
                  <a:srgbClr val="FF0000"/>
                </a:solidFill>
                <a:latin typeface="Arial" panose="020B0604020202020204" pitchFamily="34" charset="0"/>
              </a:rPr>
              <a:t>agree</a:t>
            </a:r>
            <a:r>
              <a:rPr kumimoji="1" lang="en-US" altLang="zh-CN" sz="2800" b="1" dirty="0">
                <a:solidFill>
                  <a:schemeClr val="tx1"/>
                </a:solidFill>
                <a:latin typeface="Arial" panose="020B0604020202020204" pitchFamily="34" charset="0"/>
              </a:rPr>
              <a:t> or 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kumimoji="1"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 for </a:t>
            </a:r>
            <a:r>
              <a:rPr kumimoji="1" lang="en-US" altLang="zh-CN" sz="2800" b="1" u="sng" dirty="0">
                <a:solidFill>
                  <a:srgbClr val="FF0000"/>
                </a:solidFill>
                <a:latin typeface="Arial" panose="020B0604020202020204" pitchFamily="34" charset="0"/>
              </a:rPr>
              <a:t>disagree</a:t>
            </a:r>
            <a:r>
              <a:rPr kumimoji="1" lang="en-US" altLang="zh-CN" sz="2800" b="1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endParaRPr kumimoji="1" lang="en-US" altLang="zh-CN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44450"/>
            <a:ext cx="843280" cy="843280"/>
          </a:xfrm>
          <a:prstGeom prst="rect">
            <a:avLst/>
          </a:prstGeom>
        </p:spPr>
      </p:pic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840105" y="1624965"/>
            <a:ext cx="10835005" cy="5186680"/>
          </a:xfrm>
          <a:prstGeom prst="rect">
            <a:avLst/>
          </a:prstGeom>
          <a:solidFill>
            <a:srgbClr val="FFFFCC"/>
          </a:solidFill>
          <a:ln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>
            <a:lvl1pPr marL="2237105" indent="-22371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24161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5958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774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546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118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8690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262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7834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zh-CN" altLang="en-US" b="1" u="sng" dirty="0">
                <a:solidFill>
                  <a:srgbClr val="000000"/>
                </a:solidFill>
              </a:rPr>
              <a:t>     </a:t>
            </a:r>
            <a:r>
              <a:rPr kumimoji="1" lang="zh-CN" altLang="en-US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1</a:t>
            </a:r>
            <a:r>
              <a:rPr kumimoji="1" lang="en-US" altLang="zh-CN" b="1" dirty="0">
                <a:solidFill>
                  <a:srgbClr val="000000"/>
                </a:solidFill>
              </a:rPr>
              <a:t>. People </a:t>
            </a:r>
            <a:r>
              <a:rPr kumimoji="1" lang="en-US" altLang="zh-CN" b="1" dirty="0">
                <a:solidFill>
                  <a:srgbClr val="1D41D5"/>
                </a:solidFill>
              </a:rPr>
              <a:t>will</a:t>
            </a:r>
            <a:r>
              <a:rPr kumimoji="1" lang="en-US" altLang="zh-CN" b="1" dirty="0">
                <a:solidFill>
                  <a:srgbClr val="000000"/>
                </a:solidFill>
              </a:rPr>
              <a:t> have </a:t>
            </a:r>
            <a:r>
              <a:rPr kumimoji="1" lang="en-US" altLang="zh-CN" b="1" u="sng" dirty="0">
                <a:solidFill>
                  <a:srgbClr val="000000"/>
                </a:solidFill>
              </a:rPr>
              <a:t>robots</a:t>
            </a:r>
            <a:r>
              <a:rPr kumimoji="1" lang="en-US" altLang="zh-CN" b="1" dirty="0">
                <a:solidFill>
                  <a:srgbClr val="000000"/>
                </a:solidFill>
              </a:rPr>
              <a:t> in their homes.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2</a:t>
            </a:r>
            <a:r>
              <a:rPr kumimoji="1" lang="en-US" altLang="zh-CN" b="1" dirty="0">
                <a:solidFill>
                  <a:srgbClr val="000000"/>
                </a:solidFill>
              </a:rPr>
              <a:t>. People </a:t>
            </a:r>
            <a:r>
              <a:rPr kumimoji="1" lang="en-US" altLang="zh-CN" b="1" dirty="0">
                <a:solidFill>
                  <a:srgbClr val="1D41D5"/>
                </a:solidFill>
              </a:rPr>
              <a:t>won’t</a:t>
            </a:r>
            <a:r>
              <a:rPr kumimoji="1" lang="en-US" altLang="zh-CN" b="1" dirty="0">
                <a:solidFill>
                  <a:srgbClr val="000000"/>
                </a:solidFill>
              </a:rPr>
              <a:t> use </a:t>
            </a:r>
            <a:r>
              <a:rPr kumimoji="1" lang="en-US" altLang="zh-CN" b="1" u="sng" dirty="0">
                <a:solidFill>
                  <a:srgbClr val="000000"/>
                </a:solidFill>
              </a:rPr>
              <a:t>money</a:t>
            </a:r>
            <a:r>
              <a:rPr kumimoji="1" lang="en-US" altLang="zh-CN" b="1" dirty="0">
                <a:solidFill>
                  <a:srgbClr val="000000"/>
                </a:solidFill>
              </a:rPr>
              <a:t>. 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dirty="0">
                <a:solidFill>
                  <a:srgbClr val="000000"/>
                </a:solidFill>
              </a:rPr>
              <a:t>                          Everything </a:t>
            </a:r>
            <a:r>
              <a:rPr kumimoji="1" lang="en-US" altLang="zh-CN" b="1" dirty="0">
                <a:solidFill>
                  <a:srgbClr val="1D41D5"/>
                </a:solidFill>
              </a:rPr>
              <a:t>will</a:t>
            </a:r>
            <a:r>
              <a:rPr kumimoji="1" lang="en-US" altLang="zh-CN" b="1" dirty="0">
                <a:solidFill>
                  <a:srgbClr val="000000"/>
                </a:solidFill>
              </a:rPr>
              <a:t> be free.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/>
              <a:t>A   </a:t>
            </a:r>
            <a:r>
              <a:rPr kumimoji="1" lang="en-US" altLang="zh-CN" b="1" u="sng" dirty="0" smtClean="0"/>
              <a:t>      </a:t>
            </a:r>
            <a:r>
              <a:rPr kumimoji="1" lang="en-US" altLang="zh-CN" b="1" dirty="0"/>
              <a:t>D </a:t>
            </a:r>
            <a:r>
              <a:rPr kumimoji="1" lang="en-US" altLang="zh-CN" b="1" dirty="0" smtClean="0"/>
              <a:t> 3</a:t>
            </a:r>
            <a:r>
              <a:rPr kumimoji="1" lang="en-US" altLang="zh-CN" b="1" dirty="0"/>
              <a:t>. </a:t>
            </a:r>
            <a:r>
              <a:rPr kumimoji="1" lang="en-US" altLang="zh-CN" b="1" u="sng" dirty="0"/>
              <a:t>Books</a:t>
            </a:r>
            <a:r>
              <a:rPr kumimoji="1" lang="en-US" altLang="zh-CN" b="1" dirty="0"/>
              <a:t> </a:t>
            </a:r>
            <a:r>
              <a:rPr kumimoji="1" lang="en-US" altLang="zh-CN" b="1" dirty="0">
                <a:solidFill>
                  <a:srgbClr val="1D41D5"/>
                </a:solidFill>
              </a:rPr>
              <a:t>will</a:t>
            </a:r>
            <a:r>
              <a:rPr kumimoji="1" lang="en-US" altLang="zh-CN" b="1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only</a:t>
            </a:r>
            <a:r>
              <a:rPr kumimoji="1" lang="en-US" altLang="zh-CN" b="1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be on</a:t>
            </a:r>
            <a:r>
              <a:rPr kumimoji="1" lang="en-US" altLang="zh-CN" b="1" dirty="0"/>
              <a:t> computers, </a:t>
            </a:r>
            <a:r>
              <a:rPr kumimoji="1" lang="en-US" altLang="zh-CN" b="1" dirty="0">
                <a:solidFill>
                  <a:srgbClr val="FF0000"/>
                </a:solidFill>
              </a:rPr>
              <a:t>not on</a:t>
            </a:r>
            <a:r>
              <a:rPr kumimoji="1" lang="en-US" altLang="zh-CN" b="1" dirty="0"/>
              <a:t> paper.</a:t>
            </a:r>
            <a:endParaRPr kumimoji="1" lang="en-US" altLang="zh-CN" b="1" dirty="0"/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4</a:t>
            </a:r>
            <a:r>
              <a:rPr kumimoji="1" lang="en-US" altLang="zh-CN" b="1" dirty="0">
                <a:solidFill>
                  <a:srgbClr val="000000"/>
                </a:solidFill>
              </a:rPr>
              <a:t>. Kids </a:t>
            </a:r>
            <a:r>
              <a:rPr kumimoji="1" lang="en-US" altLang="zh-CN" b="1" dirty="0">
                <a:solidFill>
                  <a:srgbClr val="1D41D5"/>
                </a:solidFill>
              </a:rPr>
              <a:t>won’t</a:t>
            </a:r>
            <a:r>
              <a:rPr kumimoji="1" lang="en-US" altLang="zh-CN" b="1" dirty="0">
                <a:solidFill>
                  <a:srgbClr val="000000"/>
                </a:solidFill>
              </a:rPr>
              <a:t> go to </a:t>
            </a:r>
            <a:r>
              <a:rPr kumimoji="1" lang="en-US" altLang="zh-CN" b="1" u="sng" dirty="0">
                <a:solidFill>
                  <a:srgbClr val="000000"/>
                </a:solidFill>
              </a:rPr>
              <a:t>school</a:t>
            </a:r>
            <a:r>
              <a:rPr kumimoji="1" lang="en-US" altLang="zh-CN" b="1" dirty="0">
                <a:solidFill>
                  <a:srgbClr val="000000"/>
                </a:solidFill>
              </a:rPr>
              <a:t>. 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dirty="0">
                <a:solidFill>
                  <a:srgbClr val="000000"/>
                </a:solidFill>
              </a:rPr>
              <a:t>                          They</a:t>
            </a:r>
            <a:r>
              <a:rPr kumimoji="1" lang="en-US" altLang="zh-CN" b="1" dirty="0">
                <a:solidFill>
                  <a:srgbClr val="1D41D5"/>
                </a:solidFill>
              </a:rPr>
              <a:t>’ll</a:t>
            </a:r>
            <a:r>
              <a:rPr kumimoji="1" lang="en-US" altLang="zh-CN" b="1" dirty="0">
                <a:solidFill>
                  <a:srgbClr val="000000"/>
                </a:solidFill>
              </a:rPr>
              <a:t> study at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home </a:t>
            </a:r>
            <a:r>
              <a:rPr kumimoji="1" lang="en-US" altLang="zh-CN" b="1" dirty="0">
                <a:solidFill>
                  <a:srgbClr val="FF0000"/>
                </a:solidFill>
              </a:rPr>
              <a:t>on</a:t>
            </a:r>
            <a:r>
              <a:rPr kumimoji="1" lang="en-US" altLang="zh-CN" b="1" dirty="0">
                <a:solidFill>
                  <a:srgbClr val="000000"/>
                </a:solidFill>
              </a:rPr>
              <a:t> computers.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5</a:t>
            </a:r>
            <a:r>
              <a:rPr kumimoji="1" lang="en-US" altLang="zh-CN" b="1" dirty="0">
                <a:solidFill>
                  <a:srgbClr val="000000"/>
                </a:solidFill>
              </a:rPr>
              <a:t>. </a:t>
            </a:r>
            <a:r>
              <a:rPr kumimoji="1" lang="en-US" altLang="zh-CN" b="1" dirty="0">
                <a:solidFill>
                  <a:srgbClr val="3333FF"/>
                </a:solidFill>
              </a:rPr>
              <a:t>There</a:t>
            </a:r>
            <a:r>
              <a:rPr kumimoji="1" lang="en-US" altLang="zh-CN" b="1" dirty="0">
                <a:solidFill>
                  <a:srgbClr val="000000"/>
                </a:solidFill>
              </a:rPr>
              <a:t> </a:t>
            </a:r>
            <a:r>
              <a:rPr kumimoji="1" lang="en-US" altLang="zh-CN" b="1" dirty="0">
                <a:solidFill>
                  <a:srgbClr val="1D41D5"/>
                </a:solidFill>
              </a:rPr>
              <a:t>will</a:t>
            </a:r>
            <a:r>
              <a:rPr kumimoji="1" lang="en-US" altLang="zh-CN" b="1" dirty="0">
                <a:solidFill>
                  <a:srgbClr val="000000"/>
                </a:solidFill>
              </a:rPr>
              <a:t> </a:t>
            </a:r>
            <a:r>
              <a:rPr kumimoji="1" lang="en-US" altLang="zh-CN" b="1" dirty="0">
                <a:solidFill>
                  <a:srgbClr val="3333FF"/>
                </a:solidFill>
              </a:rPr>
              <a:t>be</a:t>
            </a:r>
            <a:r>
              <a:rPr kumimoji="1" lang="en-US" altLang="zh-CN" b="1" dirty="0">
                <a:solidFill>
                  <a:srgbClr val="000000"/>
                </a:solidFill>
              </a:rPr>
              <a:t> only one </a:t>
            </a:r>
            <a:r>
              <a:rPr kumimoji="1" lang="en-US" altLang="zh-CN" b="1" u="sng" dirty="0">
                <a:solidFill>
                  <a:srgbClr val="000000"/>
                </a:solidFill>
              </a:rPr>
              <a:t>country </a:t>
            </a:r>
            <a:r>
              <a:rPr kumimoji="1" lang="en-US" altLang="zh-CN" b="1" dirty="0">
                <a:solidFill>
                  <a:srgbClr val="000000"/>
                </a:solidFill>
                <a:sym typeface="+mn-ea"/>
              </a:rPr>
              <a:t>(in the world)</a:t>
            </a:r>
            <a:r>
              <a:rPr kumimoji="1" lang="en-US" altLang="zh-CN" b="1" dirty="0">
                <a:solidFill>
                  <a:srgbClr val="000000"/>
                </a:solidFill>
              </a:rPr>
              <a:t>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514600" indent="-25146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6</a:t>
            </a:r>
            <a:r>
              <a:rPr kumimoji="1" lang="en-US" altLang="zh-CN" b="1" dirty="0">
                <a:solidFill>
                  <a:srgbClr val="000000"/>
                </a:solidFill>
              </a:rPr>
              <a:t>. People </a:t>
            </a:r>
            <a:r>
              <a:rPr kumimoji="1" lang="en-US" altLang="zh-CN" b="1" dirty="0">
                <a:solidFill>
                  <a:srgbClr val="1D41D5"/>
                </a:solidFill>
              </a:rPr>
              <a:t>will</a:t>
            </a:r>
            <a:r>
              <a:rPr kumimoji="1" lang="en-US" altLang="zh-CN" b="1" dirty="0">
                <a:solidFill>
                  <a:srgbClr val="00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live to be 200 years old</a:t>
            </a:r>
            <a:r>
              <a:rPr kumimoji="1" lang="en-US" altLang="zh-CN" b="1" dirty="0">
                <a:solidFill>
                  <a:srgbClr val="000000"/>
                </a:solidFill>
              </a:rPr>
              <a:t>.</a:t>
            </a:r>
            <a:endParaRPr kumimoji="1"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8544560" y="1123950"/>
            <a:ext cx="282448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en-US" sz="2400" b="1" dirty="0">
                <a:solidFill>
                  <a:schemeClr val="tx1"/>
                </a:solidFill>
              </a:rPr>
              <a:t>v. 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同意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 v.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不同意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Text Box 17"/>
          <p:cNvSpPr txBox="1">
            <a:spLocks noChangeArrowheads="1"/>
          </p:cNvSpPr>
          <p:nvPr/>
        </p:nvSpPr>
        <p:spPr bwMode="auto">
          <a:xfrm>
            <a:off x="4728210" y="3933825"/>
            <a:ext cx="282448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en-US" sz="2400" b="1" dirty="0">
                <a:solidFill>
                  <a:schemeClr val="tx1"/>
                </a:solidFill>
              </a:rPr>
              <a:t>un. 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纸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3380783"/>
            <a:ext cx="2676937" cy="1754881"/>
          </a:xfrm>
          <a:prstGeom prst="rect">
            <a:avLst/>
          </a:prstGeom>
        </p:spPr>
      </p:pic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1699508" y="2157534"/>
            <a:ext cx="3924300" cy="918393"/>
          </a:xfrm>
          <a:prstGeom prst="wedgeRoundRectCallout">
            <a:avLst>
              <a:gd name="adj1" fmla="val 31190"/>
              <a:gd name="adj2" fmla="val 90194"/>
              <a:gd name="adj3" fmla="val 16667"/>
            </a:avLst>
          </a:prstGeom>
          <a:noFill/>
          <a:ln w="25400" algn="ctr">
            <a:solidFill>
              <a:srgbClr val="FF99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7030A0"/>
                </a:solidFill>
                <a:cs typeface="Times New Roman" panose="02020603050405020304" pitchFamily="18" charset="0"/>
              </a:rPr>
              <a:t>Will people use money in 100 years?</a:t>
            </a:r>
            <a:endParaRPr lang="en-US" altLang="zh-CN" b="1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6732021" y="1997494"/>
            <a:ext cx="4332531" cy="1062409"/>
          </a:xfrm>
          <a:prstGeom prst="wedgeRoundRectCallout">
            <a:avLst>
              <a:gd name="adj1" fmla="val -38113"/>
              <a:gd name="adj2" fmla="val 83624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7030A0"/>
                </a:solidFill>
                <a:cs typeface="Times New Roman" panose="02020603050405020304" pitchFamily="18" charset="0"/>
              </a:rPr>
              <a:t>No, they won’t. Everything will be free.</a:t>
            </a:r>
            <a:endParaRPr lang="en-US" altLang="zh-CN" b="1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1699507" y="5196024"/>
            <a:ext cx="3164107" cy="1108664"/>
          </a:xfrm>
          <a:prstGeom prst="wedgeRoundRectCallout">
            <a:avLst>
              <a:gd name="adj1" fmla="val 41122"/>
              <a:gd name="adj2" fmla="val -79736"/>
              <a:gd name="adj3" fmla="val 16667"/>
            </a:avLst>
          </a:prstGeom>
          <a:noFill/>
          <a:ln w="25400" algn="ctr">
            <a:solidFill>
              <a:srgbClr val="FF99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B050"/>
                </a:solidFill>
                <a:cs typeface="Times New Roman" panose="02020603050405020304" pitchFamily="18" charset="0"/>
              </a:rPr>
              <a:t>Yes, they will</a:t>
            </a:r>
            <a:r>
              <a:rPr lang="en-US" altLang="zh-CN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/Yeah, probably. </a:t>
            </a:r>
            <a:endParaRPr lang="en-US" altLang="zh-CN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7200258" y="5305837"/>
            <a:ext cx="3504254" cy="998851"/>
          </a:xfrm>
          <a:prstGeom prst="wedgeRoundRectCallout">
            <a:avLst>
              <a:gd name="adj1" fmla="val -46178"/>
              <a:gd name="adj2" fmla="val -83033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B050"/>
                </a:solidFill>
                <a:cs typeface="Times New Roman" panose="02020603050405020304" pitchFamily="18" charset="0"/>
              </a:rPr>
              <a:t>Will people live to be 200 years old?</a:t>
            </a:r>
            <a:endParaRPr lang="en-US" altLang="zh-CN" b="1" dirty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pic>
        <p:nvPicPr>
          <p:cNvPr id="13323" name="Picture 11" descr="Pair wor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88" y="385960"/>
            <a:ext cx="3077180" cy="82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127411" y="1246647"/>
            <a:ext cx="10225136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Ask and answer questions about predictions in 1a.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9" y="994673"/>
            <a:ext cx="1008778" cy="1008778"/>
          </a:xfrm>
          <a:prstGeom prst="rect">
            <a:avLst/>
          </a:prstGeom>
        </p:spPr>
      </p:pic>
      <p:sp>
        <p:nvSpPr>
          <p:cNvPr id="2" name="Text Box 17"/>
          <p:cNvSpPr txBox="1">
            <a:spLocks noChangeArrowheads="1"/>
          </p:cNvSpPr>
          <p:nvPr/>
        </p:nvSpPr>
        <p:spPr bwMode="auto">
          <a:xfrm>
            <a:off x="2525395" y="6296660"/>
            <a:ext cx="286639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en-US" altLang="zh-CN" sz="2400" b="1" dirty="0">
                <a:solidFill>
                  <a:schemeClr val="tx1"/>
                </a:solidFill>
              </a:rPr>
              <a:t> </a:t>
            </a:r>
            <a:r>
              <a:rPr kumimoji="1" lang="en-US" sz="2400" b="1" dirty="0">
                <a:solidFill>
                  <a:schemeClr val="tx1"/>
                </a:solidFill>
              </a:rPr>
              <a:t>adv. 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很可能；大概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2059940" y="-27305"/>
            <a:ext cx="990282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—— Will people ...</a:t>
            </a:r>
            <a:r>
              <a:rPr kumimoji="1"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 in 100 years?</a:t>
            </a:r>
            <a:endParaRPr kumimoji="1" lang="en-US" altLang="zh-CN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——Yes, they will. / No, they won’t.</a:t>
            </a:r>
            <a:endParaRPr kumimoji="1" lang="en-US" altLang="zh-CN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182245" y="1122680"/>
            <a:ext cx="11850370" cy="4620895"/>
          </a:xfrm>
          <a:prstGeom prst="rect">
            <a:avLst/>
          </a:prstGeom>
          <a:solidFill>
            <a:srgbClr val="FFFFCC"/>
          </a:solidFill>
          <a:ln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>
            <a:lvl1pPr marL="2237105" indent="-22371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24161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5958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774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546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118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8690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262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78345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zh-CN" altLang="en-US" b="1" u="sng" dirty="0">
                <a:solidFill>
                  <a:srgbClr val="000000"/>
                </a:solidFill>
              </a:rPr>
              <a:t>  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Agree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</a:t>
            </a:r>
            <a:r>
              <a:rPr kumimoji="1" lang="en-US" altLang="zh-CN" b="1" dirty="0">
                <a:solidFill>
                  <a:srgbClr val="000000"/>
                </a:solidFill>
              </a:rPr>
              <a:t>Disagree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1</a:t>
            </a:r>
            <a:r>
              <a:rPr kumimoji="1" lang="en-US" altLang="zh-CN" b="1" dirty="0">
                <a:solidFill>
                  <a:srgbClr val="000000"/>
                </a:solidFill>
              </a:rPr>
              <a:t>. People </a:t>
            </a:r>
            <a:r>
              <a:rPr kumimoji="1" lang="en-US" altLang="zh-CN" b="1" dirty="0">
                <a:solidFill>
                  <a:srgbClr val="1D41D5"/>
                </a:solidFill>
              </a:rPr>
              <a:t>will</a:t>
            </a:r>
            <a:r>
              <a:rPr kumimoji="1" lang="en-US" altLang="zh-CN" b="1" dirty="0">
                <a:solidFill>
                  <a:srgbClr val="000000"/>
                </a:solidFill>
              </a:rPr>
              <a:t> have </a:t>
            </a:r>
            <a:r>
              <a:rPr kumimoji="1" lang="en-US" altLang="zh-CN" b="1" u="sng" dirty="0">
                <a:solidFill>
                  <a:srgbClr val="000000"/>
                </a:solidFill>
              </a:rPr>
              <a:t>robots</a:t>
            </a:r>
            <a:r>
              <a:rPr kumimoji="1" lang="en-US" altLang="zh-CN" b="1" dirty="0">
                <a:solidFill>
                  <a:srgbClr val="000000"/>
                </a:solidFill>
              </a:rPr>
              <a:t> in their homes.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2</a:t>
            </a:r>
            <a:r>
              <a:rPr kumimoji="1" lang="en-US" altLang="zh-CN" b="1" dirty="0">
                <a:solidFill>
                  <a:srgbClr val="000000"/>
                </a:solidFill>
              </a:rPr>
              <a:t>. People </a:t>
            </a:r>
            <a:r>
              <a:rPr kumimoji="1" lang="en-US" altLang="zh-CN" b="1" dirty="0">
                <a:solidFill>
                  <a:srgbClr val="1D41D5"/>
                </a:solidFill>
              </a:rPr>
              <a:t>won’t</a:t>
            </a:r>
            <a:r>
              <a:rPr kumimoji="1" lang="en-US" altLang="zh-CN" b="1" dirty="0">
                <a:solidFill>
                  <a:srgbClr val="000000"/>
                </a:solidFill>
              </a:rPr>
              <a:t> use </a:t>
            </a:r>
            <a:r>
              <a:rPr kumimoji="1" lang="en-US" altLang="zh-CN" b="1" u="sng" dirty="0">
                <a:solidFill>
                  <a:srgbClr val="000000"/>
                </a:solidFill>
              </a:rPr>
              <a:t>money</a:t>
            </a:r>
            <a:r>
              <a:rPr kumimoji="1" lang="en-US" altLang="zh-CN" b="1" dirty="0">
                <a:solidFill>
                  <a:srgbClr val="000000"/>
                </a:solidFill>
              </a:rPr>
              <a:t>. 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dirty="0">
                <a:solidFill>
                  <a:srgbClr val="000000"/>
                </a:solidFill>
              </a:rPr>
              <a:t>                          Everything </a:t>
            </a:r>
            <a:r>
              <a:rPr kumimoji="1" lang="en-US" altLang="zh-CN" b="1" dirty="0">
                <a:solidFill>
                  <a:srgbClr val="1D41D5"/>
                </a:solidFill>
              </a:rPr>
              <a:t>will</a:t>
            </a:r>
            <a:r>
              <a:rPr kumimoji="1" lang="en-US" altLang="zh-CN" b="1" dirty="0">
                <a:solidFill>
                  <a:srgbClr val="000000"/>
                </a:solidFill>
              </a:rPr>
              <a:t> be free.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/>
              <a:t>A   </a:t>
            </a:r>
            <a:r>
              <a:rPr kumimoji="1" lang="en-US" altLang="zh-CN" b="1" u="sng" dirty="0" smtClean="0"/>
              <a:t>      </a:t>
            </a:r>
            <a:r>
              <a:rPr kumimoji="1" lang="en-US" altLang="zh-CN" b="1" dirty="0"/>
              <a:t>D </a:t>
            </a:r>
            <a:r>
              <a:rPr kumimoji="1" lang="en-US" altLang="zh-CN" b="1" dirty="0" smtClean="0"/>
              <a:t> 3</a:t>
            </a:r>
            <a:r>
              <a:rPr kumimoji="1" lang="en-US" altLang="zh-CN" b="1" dirty="0"/>
              <a:t>. </a:t>
            </a:r>
            <a:r>
              <a:rPr kumimoji="1" lang="en-US" altLang="zh-CN" b="1" u="sng" dirty="0"/>
              <a:t>Books</a:t>
            </a:r>
            <a:r>
              <a:rPr kumimoji="1" lang="en-US" altLang="zh-CN" b="1" dirty="0"/>
              <a:t> </a:t>
            </a:r>
            <a:r>
              <a:rPr kumimoji="1" lang="en-US" altLang="zh-CN" b="1" dirty="0">
                <a:solidFill>
                  <a:srgbClr val="1D41D5"/>
                </a:solidFill>
              </a:rPr>
              <a:t>will</a:t>
            </a:r>
            <a:r>
              <a:rPr kumimoji="1" lang="en-US" altLang="zh-CN" b="1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only</a:t>
            </a:r>
            <a:r>
              <a:rPr kumimoji="1" lang="en-US" altLang="zh-CN" b="1" dirty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be on</a:t>
            </a:r>
            <a:r>
              <a:rPr kumimoji="1" lang="en-US" altLang="zh-CN" b="1" dirty="0"/>
              <a:t> computers, </a:t>
            </a:r>
            <a:r>
              <a:rPr kumimoji="1" lang="en-US" altLang="zh-CN" b="1" dirty="0">
                <a:solidFill>
                  <a:srgbClr val="FF0000"/>
                </a:solidFill>
              </a:rPr>
              <a:t>not on</a:t>
            </a:r>
            <a:r>
              <a:rPr kumimoji="1" lang="en-US" altLang="zh-CN" b="1" dirty="0"/>
              <a:t> paper.</a:t>
            </a:r>
            <a:endParaRPr kumimoji="1" lang="en-US" altLang="zh-CN" b="1" dirty="0"/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4</a:t>
            </a:r>
            <a:r>
              <a:rPr kumimoji="1" lang="en-US" altLang="zh-CN" b="1" dirty="0">
                <a:solidFill>
                  <a:srgbClr val="000000"/>
                </a:solidFill>
              </a:rPr>
              <a:t>. Kids </a:t>
            </a:r>
            <a:r>
              <a:rPr kumimoji="1" lang="en-US" altLang="zh-CN" b="1" dirty="0">
                <a:solidFill>
                  <a:srgbClr val="1D41D5"/>
                </a:solidFill>
              </a:rPr>
              <a:t>won’t</a:t>
            </a:r>
            <a:r>
              <a:rPr kumimoji="1" lang="en-US" altLang="zh-CN" b="1" dirty="0">
                <a:solidFill>
                  <a:srgbClr val="000000"/>
                </a:solidFill>
              </a:rPr>
              <a:t> go to </a:t>
            </a:r>
            <a:r>
              <a:rPr kumimoji="1" lang="en-US" altLang="zh-CN" b="1" u="sng" dirty="0">
                <a:solidFill>
                  <a:srgbClr val="000000"/>
                </a:solidFill>
              </a:rPr>
              <a:t>school</a:t>
            </a:r>
            <a:r>
              <a:rPr kumimoji="1" lang="en-US" altLang="zh-CN" b="1" dirty="0">
                <a:solidFill>
                  <a:srgbClr val="000000"/>
                </a:solidFill>
              </a:rPr>
              <a:t>. 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692400" indent="-2692400" eaLnBrk="1" hangingPunct="1">
              <a:lnSpc>
                <a:spcPct val="115000"/>
              </a:lnSpc>
            </a:pPr>
            <a:r>
              <a:rPr kumimoji="1" lang="en-US" altLang="zh-CN" b="1" dirty="0">
                <a:solidFill>
                  <a:srgbClr val="000000"/>
                </a:solidFill>
              </a:rPr>
              <a:t>                          They</a:t>
            </a:r>
            <a:r>
              <a:rPr kumimoji="1" lang="en-US" altLang="zh-CN" b="1" dirty="0">
                <a:solidFill>
                  <a:srgbClr val="1D41D5"/>
                </a:solidFill>
              </a:rPr>
              <a:t>’ll</a:t>
            </a:r>
            <a:r>
              <a:rPr kumimoji="1" lang="en-US" altLang="zh-CN" b="1" dirty="0">
                <a:solidFill>
                  <a:srgbClr val="000000"/>
                </a:solidFill>
              </a:rPr>
              <a:t> study at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home </a:t>
            </a:r>
            <a:r>
              <a:rPr kumimoji="1" lang="en-US" altLang="zh-CN" b="1" dirty="0">
                <a:solidFill>
                  <a:srgbClr val="FF0000"/>
                </a:solidFill>
              </a:rPr>
              <a:t>on</a:t>
            </a:r>
            <a:r>
              <a:rPr kumimoji="1" lang="en-US" altLang="zh-CN" b="1" dirty="0">
                <a:solidFill>
                  <a:srgbClr val="000000"/>
                </a:solidFill>
              </a:rPr>
              <a:t> computers.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5</a:t>
            </a:r>
            <a:r>
              <a:rPr kumimoji="1" lang="en-US" altLang="zh-CN" b="1" dirty="0">
                <a:solidFill>
                  <a:srgbClr val="000000"/>
                </a:solidFill>
              </a:rPr>
              <a:t>. There </a:t>
            </a:r>
            <a:r>
              <a:rPr kumimoji="1" lang="en-US" altLang="zh-CN" b="1" dirty="0">
                <a:solidFill>
                  <a:srgbClr val="1D41D5"/>
                </a:solidFill>
              </a:rPr>
              <a:t>will</a:t>
            </a:r>
            <a:r>
              <a:rPr kumimoji="1" lang="en-US" altLang="zh-CN" b="1" dirty="0">
                <a:solidFill>
                  <a:srgbClr val="000000"/>
                </a:solidFill>
              </a:rPr>
              <a:t> be only one </a:t>
            </a:r>
            <a:r>
              <a:rPr kumimoji="1" lang="en-US" altLang="zh-CN" b="1" u="sng" dirty="0">
                <a:solidFill>
                  <a:srgbClr val="000000"/>
                </a:solidFill>
              </a:rPr>
              <a:t>country </a:t>
            </a:r>
            <a:r>
              <a:rPr kumimoji="1" lang="en-US" altLang="zh-CN" b="1" dirty="0">
                <a:solidFill>
                  <a:srgbClr val="000000"/>
                </a:solidFill>
              </a:rPr>
              <a:t>(in the world).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514600" indent="-2514600" eaLnBrk="1" hangingPunct="1">
              <a:lnSpc>
                <a:spcPct val="115000"/>
              </a:lnSpc>
            </a:pPr>
            <a:r>
              <a:rPr kumimoji="1" lang="en-US" altLang="zh-CN" b="1" u="sng" dirty="0">
                <a:solidFill>
                  <a:srgbClr val="000000"/>
                </a:solidFill>
              </a:rPr>
              <a:t>  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A   </a:t>
            </a:r>
            <a:r>
              <a:rPr kumimoji="1" lang="en-US" altLang="zh-CN" b="1" u="sng" dirty="0" smtClean="0">
                <a:solidFill>
                  <a:srgbClr val="000000"/>
                </a:solidFill>
              </a:rPr>
              <a:t>      </a:t>
            </a:r>
            <a:r>
              <a:rPr kumimoji="1" lang="en-US" altLang="zh-CN" b="1" dirty="0">
                <a:solidFill>
                  <a:srgbClr val="000000"/>
                </a:solidFill>
              </a:rPr>
              <a:t>D 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 6</a:t>
            </a:r>
            <a:r>
              <a:rPr kumimoji="1" lang="en-US" altLang="zh-CN" b="1" dirty="0">
                <a:solidFill>
                  <a:srgbClr val="000000"/>
                </a:solidFill>
              </a:rPr>
              <a:t>. People </a:t>
            </a:r>
            <a:r>
              <a:rPr kumimoji="1" lang="en-US" altLang="zh-CN" b="1" dirty="0">
                <a:solidFill>
                  <a:srgbClr val="1D41D5"/>
                </a:solidFill>
              </a:rPr>
              <a:t>will</a:t>
            </a:r>
            <a:r>
              <a:rPr kumimoji="1" lang="en-US" altLang="zh-CN" b="1" dirty="0">
                <a:solidFill>
                  <a:srgbClr val="00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live to be 200 years old</a:t>
            </a:r>
            <a:r>
              <a:rPr kumimoji="1" lang="en-US" altLang="zh-CN" b="1" dirty="0">
                <a:solidFill>
                  <a:srgbClr val="000000"/>
                </a:solidFill>
              </a:rPr>
              <a:t>.</a:t>
            </a:r>
            <a:endParaRPr kumimoji="1"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53540" y="5661025"/>
            <a:ext cx="1056322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F0A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—— Will </a:t>
            </a:r>
            <a:r>
              <a:rPr kumimoji="1"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there be ... in 100 years?</a:t>
            </a:r>
            <a:endParaRPr kumimoji="1" lang="en-US" altLang="zh-CN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——Yes, there will. / No, there won’t...</a:t>
            </a:r>
            <a:endParaRPr kumimoji="1" lang="en-US" altLang="zh-CN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13323" name="Picture 11" descr="Pair work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" y="45085"/>
            <a:ext cx="1678305" cy="82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445062" y="2132856"/>
            <a:ext cx="9259450" cy="422885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2755" indent="-452755" eaLnBrk="0" hangingPunct="0">
              <a:tabLst>
                <a:tab pos="452120" algn="l"/>
                <a:tab pos="6286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4105" indent="-285750" eaLnBrk="0" hangingPunct="0">
              <a:tabLst>
                <a:tab pos="452120" algn="l"/>
                <a:tab pos="6286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1775" indent="-228600" eaLnBrk="0" hangingPunct="0">
              <a:tabLst>
                <a:tab pos="452120" algn="l"/>
                <a:tab pos="6286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0080" indent="-228600" eaLnBrk="0" hangingPunct="0">
              <a:tabLst>
                <a:tab pos="452120" algn="l"/>
                <a:tab pos="6286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7750" indent="-228600" eaLnBrk="0" hangingPunct="0">
              <a:tabLst>
                <a:tab pos="452120" algn="l"/>
                <a:tab pos="6286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49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2120" algn="l"/>
                <a:tab pos="6286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21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2120" algn="l"/>
                <a:tab pos="6286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893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2120" algn="l"/>
                <a:tab pos="6286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65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2120" algn="l"/>
                <a:tab pos="6286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>
                <a:solidFill>
                  <a:srgbClr val="000000"/>
                </a:solidFill>
              </a:rPr>
              <a:t>1. People will have robots in their homes.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>
                <a:solidFill>
                  <a:srgbClr val="000000"/>
                </a:solidFill>
              </a:rPr>
              <a:t>2. People won’t use money. Everything will be free.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>
                <a:solidFill>
                  <a:srgbClr val="000000"/>
                </a:solidFill>
              </a:rPr>
              <a:t>3. Books will only be on computers, not on paper.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>
                <a:solidFill>
                  <a:srgbClr val="000000"/>
                </a:solidFill>
              </a:rPr>
              <a:t>4. Kids won’t go to school. They’ll study at home on computers. 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>
                <a:solidFill>
                  <a:srgbClr val="000000"/>
                </a:solidFill>
              </a:rPr>
              <a:t>5. There will be only one country.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>
                <a:solidFill>
                  <a:srgbClr val="000000"/>
                </a:solidFill>
              </a:rPr>
              <a:t>6. People will live to be 200 years old. </a:t>
            </a:r>
            <a:endParaRPr kumimoji="1"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1445062" y="1247942"/>
            <a:ext cx="945075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and circle the predictions you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hear in 1a.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378108" y="2283861"/>
            <a:ext cx="503238" cy="504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椭圆 12"/>
          <p:cNvSpPr/>
          <p:nvPr/>
        </p:nvSpPr>
        <p:spPr>
          <a:xfrm>
            <a:off x="1378108" y="2858536"/>
            <a:ext cx="503238" cy="504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椭圆 12"/>
          <p:cNvSpPr/>
          <p:nvPr/>
        </p:nvSpPr>
        <p:spPr>
          <a:xfrm>
            <a:off x="1409981" y="4018818"/>
            <a:ext cx="503238" cy="504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椭圆 12"/>
          <p:cNvSpPr/>
          <p:nvPr/>
        </p:nvSpPr>
        <p:spPr>
          <a:xfrm>
            <a:off x="1378108" y="5162594"/>
            <a:ext cx="503238" cy="504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7" y="1208317"/>
            <a:ext cx="1103725" cy="10423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41" y="185561"/>
            <a:ext cx="3997343" cy="109018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630854" y="1275745"/>
            <a:ext cx="1216295" cy="683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Section A 1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46" y="1834743"/>
            <a:ext cx="1023793" cy="1023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06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10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3" grpId="0" bldLvl="0" animBg="1"/>
      <p:bldP spid="2" grpId="0" bldLvl="0" animBg="1"/>
      <p:bldP spid="3" grpId="0" bldLvl="0" animBg="1"/>
      <p:bldP spid="4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188640"/>
            <a:ext cx="6722784" cy="6480720"/>
          </a:xfrm>
          <a:prstGeom prst="rect">
            <a:avLst/>
          </a:prstGeom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2266315" y="2524760"/>
            <a:ext cx="3326130" cy="3429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V="1">
            <a:off x="2279650" y="3286125"/>
            <a:ext cx="865505" cy="2413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V="1">
            <a:off x="1725283" y="4723320"/>
            <a:ext cx="984299" cy="182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>
            <a:off x="1703512" y="4365104"/>
            <a:ext cx="11688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8" name="Section A 1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33" y="749547"/>
            <a:ext cx="750393" cy="750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1271464" y="1296213"/>
            <a:ext cx="9649072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hope so.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cs typeface="Times New Roman" panose="02020603050405020304" pitchFamily="18" charset="0"/>
              </a:rPr>
              <a:t>此句意为</a:t>
            </a:r>
            <a:r>
              <a:rPr lang="en-US" altLang="zh-CN" b="1" dirty="0">
                <a:solidFill>
                  <a:srgbClr val="00B050"/>
                </a:solidFill>
                <a:cs typeface="Times New Roman" panose="02020603050405020304" pitchFamily="18" charset="0"/>
              </a:rPr>
              <a:t>Yes, I hope there will be world peace. 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0066FF"/>
                </a:solidFill>
                <a:cs typeface="Times New Roman" panose="02020603050405020304" pitchFamily="18" charset="0"/>
              </a:rPr>
              <a:t>so</a:t>
            </a:r>
            <a:r>
              <a:rPr lang="zh-CN" altLang="en-US" b="1" dirty="0">
                <a:solidFill>
                  <a:srgbClr val="0066FF"/>
                </a:solidFill>
                <a:cs typeface="Times New Roman" panose="02020603050405020304" pitchFamily="18" charset="0"/>
              </a:rPr>
              <a:t>为副词，代替上文所说内容，使得语句简练</a:t>
            </a:r>
            <a:r>
              <a:rPr lang="zh-CN" altLang="en-US" b="1" dirty="0" smtClean="0">
                <a:solidFill>
                  <a:srgbClr val="0066FF"/>
                </a:solidFill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cs typeface="Times New Roman" panose="02020603050405020304" pitchFamily="18" charset="0"/>
              </a:rPr>
              <a:t>除</a:t>
            </a:r>
            <a:r>
              <a:rPr lang="en-US" altLang="zh-CN" b="1" dirty="0">
                <a:cs typeface="Times New Roman" panose="02020603050405020304" pitchFamily="18" charset="0"/>
              </a:rPr>
              <a:t>hope</a:t>
            </a:r>
            <a:r>
              <a:rPr lang="zh-CN" altLang="en-US" b="1" dirty="0">
                <a:cs typeface="Times New Roman" panose="02020603050405020304" pitchFamily="18" charset="0"/>
              </a:rPr>
              <a:t>之外，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so</a:t>
            </a: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还常与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think(</a:t>
            </a: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想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believe(</a:t>
            </a: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相信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guess(</a:t>
            </a: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猜测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等搭配</a:t>
            </a:r>
            <a:r>
              <a:rPr lang="zh-CN" altLang="en-US" b="1" dirty="0">
                <a:solidFill>
                  <a:srgbClr val="00B05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cs typeface="Times New Roman" panose="02020603050405020304" pitchFamily="18" charset="0"/>
              </a:rPr>
              <a:t>在口语中很普遍。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e.g. A: Is he coming to see us</a:t>
            </a:r>
            <a:r>
              <a:rPr lang="en-US" altLang="zh-CN" b="1" dirty="0"/>
              <a:t>?</a:t>
            </a:r>
            <a:endParaRPr lang="zh-CN" altLang="en-US" b="1" dirty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/>
              <a:t>       B: </a:t>
            </a:r>
            <a:r>
              <a:rPr lang="en-US" altLang="zh-CN" b="1" dirty="0">
                <a:solidFill>
                  <a:srgbClr val="CC00FF"/>
                </a:solidFill>
              </a:rPr>
              <a:t>I think so</a:t>
            </a:r>
            <a:r>
              <a:rPr lang="en-US" altLang="zh-CN" b="1" dirty="0"/>
              <a:t>.</a:t>
            </a: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24"/>
          <a:stretch>
            <a:fillRect/>
          </a:stretch>
        </p:blipFill>
        <p:spPr>
          <a:xfrm>
            <a:off x="4367808" y="404664"/>
            <a:ext cx="2959729" cy="1045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188640"/>
            <a:ext cx="6722784" cy="64807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63790" y="911860"/>
            <a:ext cx="4599305" cy="5128895"/>
          </a:xfrm>
          <a:prstGeom prst="rect">
            <a:avLst/>
          </a:prstGeom>
          <a:solidFill>
            <a:srgbClr val="FFFFCC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句式</a:t>
            </a:r>
            <a:r>
              <a:rPr lang="en-US" altLang="zh-CN" sz="2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will(’ll)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+</a:t>
            </a:r>
            <a:r>
              <a:rPr lang="en-US" altLang="zh-CN" sz="2800" b="1" dirty="0"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动词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原形</a:t>
            </a:r>
            <a:endParaRPr lang="en-US" altLang="zh-CN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cs typeface="Times New Roman" panose="02020603050405020304" pitchFamily="18" charset="0"/>
              </a:rPr>
              <a:t>表示将来某个时间要发生的动作或存在的</a:t>
            </a:r>
            <a:r>
              <a:rPr lang="zh-CN" altLang="en-US" sz="2800" b="1" dirty="0" smtClean="0">
                <a:cs typeface="Times New Roman" panose="02020603050405020304" pitchFamily="18" charset="0"/>
              </a:rPr>
              <a:t>状态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solidFill>
                  <a:srgbClr val="0066FF"/>
                </a:solidFill>
                <a:cs typeface="Times New Roman" panose="02020603050405020304" pitchFamily="18" charset="0"/>
              </a:rPr>
              <a:t>否定句式</a:t>
            </a:r>
            <a:r>
              <a:rPr lang="en-US" altLang="zh-CN" sz="2800" b="1" dirty="0">
                <a:solidFill>
                  <a:srgbClr val="0066FF"/>
                </a:solidFill>
                <a:cs typeface="Times New Roman" panose="02020603050405020304" pitchFamily="18" charset="0"/>
              </a:rPr>
              <a:t>: </a:t>
            </a:r>
            <a:endParaRPr lang="en-US" altLang="zh-CN" sz="2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will 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not(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won’t)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+ 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动词原形</a:t>
            </a:r>
            <a:endParaRPr lang="en-US" altLang="zh-CN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solidFill>
                  <a:srgbClr val="0066FF"/>
                </a:solidFill>
                <a:cs typeface="Times New Roman" panose="02020603050405020304" pitchFamily="18" charset="0"/>
              </a:rPr>
              <a:t>一般疑问句式</a:t>
            </a:r>
            <a:r>
              <a:rPr lang="en-US" altLang="zh-CN" sz="2800" b="1" dirty="0">
                <a:solidFill>
                  <a:srgbClr val="0066FF"/>
                </a:solidFill>
                <a:cs typeface="Times New Roman" panose="02020603050405020304" pitchFamily="18" charset="0"/>
              </a:rPr>
              <a:t>: </a:t>
            </a:r>
            <a:endParaRPr lang="en-US" altLang="zh-CN" sz="2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Will + 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主语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+ 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其他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？</a:t>
            </a:r>
            <a:endParaRPr lang="zh-CN" altLang="en-US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特殊疑问句式</a:t>
            </a:r>
            <a:r>
              <a:rPr lang="en-US" altLang="zh-CN" sz="2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800" b="1" dirty="0">
              <a:solidFill>
                <a:srgbClr val="0066FF"/>
              </a:solidFill>
              <a:cs typeface="Times New Roman" panose="02020603050405020304" pitchFamily="18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特殊疑问词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+will+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主语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其他？</a:t>
            </a:r>
            <a:endParaRPr lang="zh-CN" altLang="en-US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783205" y="1858645"/>
            <a:ext cx="420370" cy="571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2266315" y="2524760"/>
            <a:ext cx="3326130" cy="3429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V="1">
            <a:off x="2279650" y="3286125"/>
            <a:ext cx="865505" cy="2413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V="1">
            <a:off x="1725283" y="4723320"/>
            <a:ext cx="984299" cy="182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744594" y="742256"/>
            <a:ext cx="393576" cy="382488"/>
          </a:xfrm>
          <a:prstGeom prst="ellipse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216422" y="2207764"/>
            <a:ext cx="393576" cy="382488"/>
          </a:xfrm>
          <a:prstGeom prst="ellipse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13662" y="2599032"/>
            <a:ext cx="393576" cy="382488"/>
          </a:xfrm>
          <a:prstGeom prst="ellipse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27648" y="3284984"/>
            <a:ext cx="393576" cy="382488"/>
          </a:xfrm>
          <a:prstGeom prst="ellipse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752455" y="3683464"/>
            <a:ext cx="502885" cy="382488"/>
          </a:xfrm>
          <a:prstGeom prst="ellipse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872399" y="4774704"/>
            <a:ext cx="559305" cy="382488"/>
          </a:xfrm>
          <a:prstGeom prst="ellipse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159896" y="4780856"/>
            <a:ext cx="383001" cy="382488"/>
          </a:xfrm>
          <a:prstGeom prst="ellipse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872399" y="6214863"/>
            <a:ext cx="364146" cy="382488"/>
          </a:xfrm>
          <a:prstGeom prst="ellipse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>
            <a:off x="1703512" y="4365104"/>
            <a:ext cx="11688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8" name="Section A 1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33" y="749547"/>
            <a:ext cx="750393" cy="750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6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696" y="573015"/>
            <a:ext cx="5545033" cy="634949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127448" y="1412776"/>
            <a:ext cx="8712968" cy="22967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zh-CN" altLang="en-US" b="1" dirty="0" smtClean="0"/>
              <a:t>肯定句：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There will be </a:t>
            </a:r>
            <a:r>
              <a:rPr kumimoji="1" lang="en-US" b="1" dirty="0" smtClean="0">
                <a:solidFill>
                  <a:srgbClr val="FF0000"/>
                </a:solidFill>
              </a:rPr>
              <a:t>..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.</a:t>
            </a:r>
            <a:endParaRPr kumimoji="1"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2000"/>
              </a:lnSpc>
            </a:pPr>
            <a:r>
              <a:rPr kumimoji="1" lang="zh-CN" altLang="en-US" b="1" dirty="0" smtClean="0"/>
              <a:t>否定句：</a:t>
            </a:r>
            <a:r>
              <a:rPr kumimoji="1" lang="en-US" altLang="zh-CN" b="1" dirty="0" smtClean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There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 won’t(</a:t>
            </a:r>
            <a:r>
              <a:rPr kumimoji="1" lang="en-US" altLang="zh-CN" b="1" dirty="0" smtClean="0">
                <a:solidFill>
                  <a:srgbClr val="FF0000"/>
                </a:solidFill>
                <a:sym typeface="+mn-ea"/>
              </a:rPr>
              <a:t>will not)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 be ...</a:t>
            </a:r>
            <a:endParaRPr kumimoji="1"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2000"/>
              </a:lnSpc>
            </a:pPr>
            <a:r>
              <a:rPr kumimoji="1" lang="zh-CN" altLang="en-US" b="1" dirty="0"/>
              <a:t>一般疑问句：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Will there be ...</a:t>
            </a:r>
            <a:r>
              <a:rPr kumimoji="1" lang="en-US" altLang="zh-CN" b="1" dirty="0">
                <a:solidFill>
                  <a:srgbClr val="FF0000"/>
                </a:solidFill>
              </a:rPr>
              <a:t>?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2000"/>
              </a:lnSpc>
            </a:pPr>
            <a:r>
              <a:rPr kumimoji="1" lang="zh-CN" altLang="en-US" b="1" dirty="0" smtClean="0"/>
              <a:t>            </a:t>
            </a:r>
            <a:r>
              <a:rPr kumimoji="1" lang="en-US" altLang="zh-CN" b="1" dirty="0" smtClean="0"/>
              <a:t>           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Yes</a:t>
            </a:r>
            <a:r>
              <a:rPr kumimoji="1" lang="en-US" altLang="zh-CN" b="1" dirty="0">
                <a:solidFill>
                  <a:srgbClr val="FF0000"/>
                </a:solidFill>
              </a:rPr>
              <a:t>, there will. / No, there won’t. 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59697" y="581254"/>
            <a:ext cx="4898072" cy="626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chemeClr val="bg1"/>
                </a:solidFill>
              </a:rPr>
              <a:t>there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be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句型</a:t>
            </a:r>
            <a:r>
              <a:rPr kumimoji="1" lang="zh-CN" altLang="en-US" b="1" dirty="0">
                <a:solidFill>
                  <a:schemeClr val="bg1"/>
                </a:solidFill>
              </a:rPr>
              <a:t>的一般将来时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110615" y="894715"/>
          <a:ext cx="7334250" cy="4029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430"/>
                <a:gridCol w="2679065"/>
                <a:gridCol w="2103755"/>
              </a:tblGrid>
              <a:tr h="80581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</a:rPr>
                        <a:t>原级</a:t>
                      </a:r>
                      <a:endParaRPr lang="en-US" altLang="zh-CN" sz="3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</a:rPr>
                        <a:t>比较级</a:t>
                      </a:r>
                      <a:endParaRPr lang="en-US" altLang="zh-CN" sz="3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</a:rPr>
                        <a:t>用法</a:t>
                      </a:r>
                      <a:endParaRPr lang="en-US" altLang="zh-CN" sz="3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0581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>
                          <a:solidFill>
                            <a:srgbClr val="FF0000"/>
                          </a:solidFill>
                        </a:rPr>
                        <a:t>many 许多</a:t>
                      </a:r>
                      <a:endParaRPr lang="en-US" altLang="zh-CN" sz="3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3200" b="1">
                        <a:solidFill>
                          <a:srgbClr val="00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3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0581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>
                          <a:solidFill>
                            <a:srgbClr val="FF0000"/>
                          </a:solidFill>
                        </a:rPr>
                        <a:t>much 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</a:rPr>
                        <a:t>许多</a:t>
                      </a:r>
                      <a:endParaRPr lang="zh-CN" altLang="en-US" sz="3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3200" b="1">
                        <a:solidFill>
                          <a:srgbClr val="00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sz="3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0581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>
                          <a:solidFill>
                            <a:srgbClr val="FF0000"/>
                          </a:solidFill>
                        </a:rPr>
                        <a:t>few    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</a:rPr>
                        <a:t>很少</a:t>
                      </a:r>
                      <a:endParaRPr lang="zh-CN" altLang="en-US" sz="3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3200" b="1">
                        <a:solidFill>
                          <a:srgbClr val="00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sz="3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0581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1">
                          <a:solidFill>
                            <a:srgbClr val="FF0000"/>
                          </a:solidFill>
                        </a:rPr>
                        <a:t>little   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</a:rPr>
                        <a:t>很少</a:t>
                      </a:r>
                      <a:endParaRPr lang="zh-CN" altLang="en-US" sz="3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3200" b="1">
                        <a:solidFill>
                          <a:srgbClr val="0066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 sz="32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997960" y="1732915"/>
            <a:ext cx="2675890" cy="66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  <a:buNone/>
            </a:pPr>
            <a:r>
              <a:rPr lang="en-US" altLang="zh-CN" b="1">
                <a:solidFill>
                  <a:srgbClr val="0066FF"/>
                </a:solidFill>
                <a:latin typeface="+mn-lt"/>
                <a:ea typeface="+mn-ea"/>
                <a:sym typeface="+mn-ea"/>
              </a:rPr>
              <a:t>more  更多</a:t>
            </a:r>
            <a:endParaRPr lang="en-US" altLang="zh-CN" b="1" dirty="0">
              <a:solidFill>
                <a:srgbClr val="0066FF"/>
              </a:solidFill>
              <a:latin typeface="+mn-lt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008755" y="2563495"/>
            <a:ext cx="2675890" cy="66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  <a:buNone/>
            </a:pPr>
            <a:r>
              <a:rPr lang="en-US" altLang="zh-CN" b="1">
                <a:solidFill>
                  <a:srgbClr val="0066FF"/>
                </a:solidFill>
                <a:latin typeface="+mn-lt"/>
                <a:ea typeface="+mn-ea"/>
                <a:sym typeface="+mn-ea"/>
              </a:rPr>
              <a:t>more  更多</a:t>
            </a:r>
            <a:endParaRPr lang="en-US" altLang="zh-CN" b="1" dirty="0">
              <a:solidFill>
                <a:srgbClr val="0066FF"/>
              </a:solidFill>
              <a:latin typeface="+mn-lt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009390" y="3427730"/>
            <a:ext cx="2663825" cy="66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  <a:buNone/>
            </a:pPr>
            <a:r>
              <a:rPr lang="en-US" altLang="zh-CN" b="1">
                <a:solidFill>
                  <a:srgbClr val="0066FF"/>
                </a:solidFill>
                <a:latin typeface="+mn-lt"/>
                <a:ea typeface="+mn-ea"/>
                <a:sym typeface="+mn-ea"/>
              </a:rPr>
              <a:t>fewer 更少</a:t>
            </a:r>
            <a:endParaRPr lang="en-US" altLang="zh-CN" b="1">
              <a:solidFill>
                <a:srgbClr val="0066FF"/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009390" y="4220210"/>
            <a:ext cx="2663825" cy="66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rgbClr val="0066FF"/>
                </a:solidFill>
                <a:latin typeface="+mn-lt"/>
                <a:ea typeface="+mn-ea"/>
                <a:sym typeface="+mn-ea"/>
              </a:rPr>
              <a:t>less   </a:t>
            </a:r>
            <a:r>
              <a:rPr lang="en-US" altLang="zh-CN" b="1">
                <a:solidFill>
                  <a:srgbClr val="0066FF"/>
                </a:solidFill>
                <a:latin typeface="+mn-lt"/>
                <a:ea typeface="+mn-ea"/>
                <a:sym typeface="+mn-ea"/>
              </a:rPr>
              <a:t>更少</a:t>
            </a:r>
            <a:endParaRPr lang="en-US" altLang="zh-CN" b="1">
              <a:solidFill>
                <a:srgbClr val="0066FF"/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283325" y="1777365"/>
            <a:ext cx="2509520" cy="31324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20000"/>
              </a:lnSpc>
            </a:pPr>
            <a:r>
              <a:rPr lang="en-US" altLang="zh-CN" sz="4000" b="1">
                <a:sym typeface="+mn-ea"/>
              </a:rPr>
              <a:t>+cn</a:t>
            </a:r>
            <a:r>
              <a:rPr lang="zh-CN" altLang="en-US" sz="4000" b="1">
                <a:sym typeface="+mn-ea"/>
              </a:rPr>
              <a:t>复数</a:t>
            </a:r>
            <a:endParaRPr lang="zh-CN" altLang="en-US" sz="4000" b="1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4000" b="1">
                <a:sym typeface="+mn-ea"/>
              </a:rPr>
              <a:t>+un</a:t>
            </a:r>
            <a:endParaRPr lang="en-US" altLang="zh-CN" sz="4000" b="1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4000" b="1">
                <a:sym typeface="+mn-ea"/>
              </a:rPr>
              <a:t>+cn</a:t>
            </a:r>
            <a:r>
              <a:rPr lang="zh-CN" altLang="zh-CN" sz="4000" b="1">
                <a:sym typeface="+mn-ea"/>
              </a:rPr>
              <a:t>复数</a:t>
            </a:r>
            <a:endParaRPr lang="en-US" altLang="zh-CN" sz="4000" b="1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4000" b="1">
                <a:sym typeface="+mn-ea"/>
              </a:rPr>
              <a:t>+un</a:t>
            </a:r>
            <a:endParaRPr lang="zh-CN" altLang="en-US" sz="4000" b="1" dirty="0"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8904600" y="2678114"/>
            <a:ext cx="316706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less </a:t>
            </a:r>
            <a:r>
              <a:rPr kumimoji="1" lang="en-US" altLang="zh-CN" b="1" dirty="0"/>
              <a:t>news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zh-CN" altLang="en-US" b="1" dirty="0"/>
              <a:t>更少的消息</a:t>
            </a:r>
            <a:endParaRPr kumimoji="1" lang="en-US" altLang="zh-CN" b="1" dirty="0"/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8904600" y="3865881"/>
            <a:ext cx="309721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fewer</a:t>
            </a:r>
            <a:r>
              <a:rPr kumimoji="1" lang="en-US" altLang="zh-CN" b="1" dirty="0"/>
              <a:t> </a:t>
            </a:r>
            <a:r>
              <a:rPr kumimoji="1" lang="en-US" altLang="zh-CN" b="1" dirty="0" smtClean="0"/>
              <a:t>students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zh-CN" altLang="en-US" b="1" dirty="0"/>
              <a:t>更少</a:t>
            </a:r>
            <a:r>
              <a:rPr kumimoji="1" lang="zh-CN" altLang="en-US" b="1" dirty="0" smtClean="0"/>
              <a:t>的学生</a:t>
            </a:r>
            <a:endParaRPr kumimoji="1" lang="en-US" altLang="zh-CN" b="1" dirty="0"/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968417" y="1593851"/>
            <a:ext cx="309721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more</a:t>
            </a:r>
            <a:r>
              <a:rPr kumimoji="1" lang="en-US" altLang="zh-CN" b="1" dirty="0"/>
              <a:t> juice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zh-CN" altLang="en-US" b="1" dirty="0"/>
              <a:t>更多的果汁</a:t>
            </a:r>
            <a:endParaRPr kumimoji="1" lang="en-US" altLang="zh-CN" b="1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8895392" y="428626"/>
            <a:ext cx="3382962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>
                <a:solidFill>
                  <a:srgbClr val="FF0000"/>
                </a:solidFill>
              </a:rPr>
              <a:t>more</a:t>
            </a:r>
            <a:r>
              <a:rPr kumimoji="1" lang="en-US" altLang="zh-CN" b="1"/>
              <a:t> songs</a:t>
            </a:r>
            <a:endParaRPr kumimoji="1" lang="en-US" altLang="zh-CN" b="1"/>
          </a:p>
          <a:p>
            <a:pPr eaLnBrk="1" hangingPunct="1">
              <a:lnSpc>
                <a:spcPct val="120000"/>
              </a:lnSpc>
            </a:pPr>
            <a:r>
              <a:rPr kumimoji="1" lang="zh-CN" altLang="en-US" b="1"/>
              <a:t>更多的歌曲</a:t>
            </a:r>
            <a:r>
              <a:rPr kumimoji="1" lang="en-US" altLang="zh-CN" b="1"/>
              <a:t> </a:t>
            </a:r>
            <a:endParaRPr kumimoji="1" lang="en-US" altLang="zh-CN" b="1"/>
          </a:p>
        </p:txBody>
      </p:sp>
      <p:sp>
        <p:nvSpPr>
          <p:cNvPr id="13" name="矩形 12"/>
          <p:cNvSpPr/>
          <p:nvPr/>
        </p:nvSpPr>
        <p:spPr>
          <a:xfrm>
            <a:off x="-48260" y="-27940"/>
            <a:ext cx="550672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Review </a:t>
            </a:r>
            <a:r>
              <a:rPr lang="zh-CN" alt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记笔记</a:t>
            </a:r>
            <a:r>
              <a:rPr lang="en-US" altLang="zh-CN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zh-CN" sz="4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394741"/>
            <a:ext cx="5938019" cy="90838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7368" y="1576162"/>
            <a:ext cx="6248015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paper </a:t>
            </a:r>
            <a:r>
              <a:rPr lang="en-US" altLang="zh-CN" b="1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n.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latin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纸；纸张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不可数名词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zh-CN" altLang="en-US" b="1" dirty="0" smtClean="0">
                <a:cs typeface="Times New Roman" panose="02020603050405020304" pitchFamily="18" charset="0"/>
              </a:rPr>
              <a:t>    表达数量时常借助于</a:t>
            </a:r>
            <a:r>
              <a:rPr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piece</a:t>
            </a:r>
            <a:endParaRPr lang="en-US" altLang="zh-CN" b="1" dirty="0" smtClean="0">
              <a:solidFill>
                <a:srgbClr val="3333FF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a piece of paper </a:t>
            </a:r>
            <a:r>
              <a:rPr lang="zh-CN" altLang="en-US" b="1" dirty="0" smtClean="0">
                <a:cs typeface="Times New Roman" panose="02020603050405020304" pitchFamily="18" charset="0"/>
              </a:rPr>
              <a:t>一张纸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two pieces of paper </a:t>
            </a:r>
            <a:r>
              <a:rPr lang="zh-CN" altLang="en-US" b="1" dirty="0" smtClean="0">
                <a:cs typeface="Times New Roman" panose="02020603050405020304" pitchFamily="18" charset="0"/>
              </a:rPr>
              <a:t>两张纸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b="1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试卷；报纸；论文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可数名词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     an </a:t>
            </a:r>
            <a:r>
              <a:rPr lang="en-US" altLang="zh-CN" b="1" dirty="0"/>
              <a:t>exam </a:t>
            </a:r>
            <a:r>
              <a:rPr lang="en-US" altLang="zh-CN" b="1" dirty="0" smtClean="0">
                <a:solidFill>
                  <a:srgbClr val="FF0000"/>
                </a:solidFill>
              </a:rPr>
              <a:t>paper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考卷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1441083"/>
            <a:ext cx="3149937" cy="1944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58" y="3720676"/>
            <a:ext cx="1940406" cy="24782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498" y="3661471"/>
            <a:ext cx="1656184" cy="23415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816" y="3653136"/>
            <a:ext cx="1789683" cy="235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696" y="573015"/>
            <a:ext cx="5545033" cy="634949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127448" y="1412776"/>
            <a:ext cx="8712968" cy="22967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zh-CN" altLang="en-US" b="1" dirty="0" smtClean="0"/>
              <a:t>肯定句：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There will be </a:t>
            </a:r>
            <a:r>
              <a:rPr kumimoji="1" lang="en-US" b="1" dirty="0" smtClean="0">
                <a:solidFill>
                  <a:srgbClr val="FF0000"/>
                </a:solidFill>
              </a:rPr>
              <a:t>..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.</a:t>
            </a:r>
            <a:endParaRPr kumimoji="1"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2000"/>
              </a:lnSpc>
            </a:pPr>
            <a:r>
              <a:rPr kumimoji="1" lang="zh-CN" altLang="en-US" b="1" dirty="0" smtClean="0"/>
              <a:t>否定句：</a:t>
            </a:r>
            <a:r>
              <a:rPr kumimoji="1" lang="en-US" altLang="zh-CN" b="1" dirty="0" smtClean="0"/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There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 won’t(</a:t>
            </a:r>
            <a:r>
              <a:rPr kumimoji="1" lang="en-US" altLang="zh-CN" b="1" dirty="0" smtClean="0">
                <a:solidFill>
                  <a:srgbClr val="FF0000"/>
                </a:solidFill>
                <a:sym typeface="+mn-ea"/>
              </a:rPr>
              <a:t>will not)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 be ...</a:t>
            </a:r>
            <a:endParaRPr kumimoji="1"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2000"/>
              </a:lnSpc>
            </a:pPr>
            <a:r>
              <a:rPr kumimoji="1" lang="zh-CN" altLang="en-US" b="1" dirty="0"/>
              <a:t>一般疑问句：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Will there be ...</a:t>
            </a:r>
            <a:r>
              <a:rPr kumimoji="1" lang="en-US" altLang="zh-CN" b="1" dirty="0">
                <a:solidFill>
                  <a:srgbClr val="FF0000"/>
                </a:solidFill>
              </a:rPr>
              <a:t>?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2000"/>
              </a:lnSpc>
            </a:pPr>
            <a:r>
              <a:rPr kumimoji="1" lang="zh-CN" altLang="en-US" b="1" dirty="0" smtClean="0"/>
              <a:t>            </a:t>
            </a:r>
            <a:r>
              <a:rPr kumimoji="1" lang="en-US" altLang="zh-CN" b="1" dirty="0" smtClean="0"/>
              <a:t>           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Yes</a:t>
            </a:r>
            <a:r>
              <a:rPr kumimoji="1" lang="en-US" altLang="zh-CN" b="1" dirty="0">
                <a:solidFill>
                  <a:srgbClr val="FF0000"/>
                </a:solidFill>
              </a:rPr>
              <a:t>, there will. / No, there won’t. 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127448" y="3788543"/>
            <a:ext cx="10369152" cy="22967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lang="en-US" altLang="zh-CN" b="1" dirty="0"/>
              <a:t>e.g. </a:t>
            </a:r>
            <a:r>
              <a:rPr lang="zh-CN" altLang="en-US" b="1" dirty="0"/>
              <a:t>将会有更多的</a:t>
            </a:r>
            <a:r>
              <a:rPr lang="zh-CN" altLang="en-US" b="1" dirty="0" smtClean="0"/>
              <a:t>人口。</a:t>
            </a:r>
            <a:r>
              <a:rPr lang="en-US" altLang="zh-CN" b="1" dirty="0" smtClean="0"/>
              <a:t>_______________________</a:t>
            </a:r>
            <a:endParaRPr lang="en-US" altLang="zh-CN" b="1" dirty="0"/>
          </a:p>
          <a:p>
            <a:pPr eaLnBrk="1" hangingPunct="1">
              <a:lnSpc>
                <a:spcPct val="112000"/>
              </a:lnSpc>
            </a:pPr>
            <a:r>
              <a:rPr lang="en-US" altLang="zh-CN" b="1" dirty="0"/>
              <a:t>       </a:t>
            </a:r>
            <a:r>
              <a:rPr lang="zh-CN" altLang="en-US" b="1" dirty="0" smtClean="0"/>
              <a:t>将不会有更少的树。</a:t>
            </a:r>
            <a:r>
              <a:rPr lang="en-US" altLang="zh-CN" b="1" dirty="0" smtClean="0"/>
              <a:t>    _______________________</a:t>
            </a:r>
            <a:endParaRPr lang="en-US" altLang="zh-CN" b="1" dirty="0" smtClean="0"/>
          </a:p>
          <a:p>
            <a:pPr eaLnBrk="1" hangingPunct="1">
              <a:lnSpc>
                <a:spcPct val="112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  </a:t>
            </a:r>
            <a:r>
              <a:rPr lang="zh-CN" altLang="en-US" b="1" dirty="0" smtClean="0"/>
              <a:t>将会有更多的污染吗？</a:t>
            </a:r>
            <a:r>
              <a:rPr lang="en-US" altLang="zh-CN" b="1" dirty="0" smtClean="0"/>
              <a:t>_________________________       </a:t>
            </a:r>
            <a:r>
              <a:rPr lang="zh-CN" altLang="en-US" b="1" dirty="0" smtClean="0"/>
              <a:t>将会有更少的业余时间。</a:t>
            </a:r>
            <a:r>
              <a:rPr lang="en-US" altLang="zh-CN" b="1" dirty="0" smtClean="0"/>
              <a:t>________________________</a:t>
            </a:r>
            <a:endParaRPr lang="en-US" altLang="zh-CN" b="1" dirty="0"/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5483795" y="3717032"/>
            <a:ext cx="5292725" cy="643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There will be </a:t>
            </a:r>
            <a:r>
              <a:rPr kumimoji="1" lang="en-US" altLang="zh-CN" b="1" dirty="0">
                <a:solidFill>
                  <a:srgbClr val="CC00FF"/>
                </a:solidFill>
              </a:rPr>
              <a:t>more</a:t>
            </a:r>
            <a:r>
              <a:rPr kumimoji="1" lang="en-US" altLang="zh-CN" b="1" dirty="0">
                <a:solidFill>
                  <a:srgbClr val="FF0000"/>
                </a:solidFill>
              </a:rPr>
              <a:t> people.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5654675" y="4331970"/>
            <a:ext cx="5784850" cy="6324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There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won’t be </a:t>
            </a:r>
            <a:r>
              <a:rPr kumimoji="1" lang="en-US" altLang="zh-CN" b="1" dirty="0" smtClean="0">
                <a:solidFill>
                  <a:srgbClr val="CC00FF"/>
                </a:solidFill>
              </a:rPr>
              <a:t>fewer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 tress. 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59697" y="581254"/>
            <a:ext cx="4898072" cy="626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chemeClr val="bg1"/>
                </a:solidFill>
              </a:rPr>
              <a:t>there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be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句型</a:t>
            </a:r>
            <a:r>
              <a:rPr kumimoji="1" lang="zh-CN" altLang="en-US" b="1" dirty="0">
                <a:solidFill>
                  <a:schemeClr val="bg1"/>
                </a:solidFill>
              </a:rPr>
              <a:t>的一般将来时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5878964" y="4883212"/>
            <a:ext cx="5434742" cy="6324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W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ill there be </a:t>
            </a:r>
            <a:r>
              <a:rPr kumimoji="1" lang="en-US" altLang="zh-CN" b="1" dirty="0" smtClean="0">
                <a:solidFill>
                  <a:srgbClr val="CC00FF"/>
                </a:solidFill>
              </a:rPr>
              <a:t>more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 pollution? 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6456040" y="5421036"/>
            <a:ext cx="5184576" cy="634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There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will be </a:t>
            </a:r>
            <a:r>
              <a:rPr kumimoji="1" lang="en-US" altLang="zh-CN" b="1" dirty="0" smtClean="0">
                <a:solidFill>
                  <a:srgbClr val="CC00FF"/>
                </a:solidFill>
              </a:rPr>
              <a:t>less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 free time.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7370" y="116840"/>
            <a:ext cx="231521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Review</a:t>
            </a:r>
            <a:endParaRPr lang="en-US" altLang="zh-CN" sz="54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1920240" y="6085205"/>
            <a:ext cx="2637155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en-US" sz="2400" b="1" dirty="0">
                <a:solidFill>
                  <a:srgbClr val="FF0000"/>
                </a:solidFill>
              </a:rPr>
              <a:t>pollution un. 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污染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79425" y="116840"/>
            <a:ext cx="1128014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2755" indent="-4527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600" b="1" dirty="0"/>
              <a:t>Fill with </a:t>
            </a:r>
            <a:r>
              <a:rPr lang="en-US" altLang="zh-CN" sz="3600" b="1" dirty="0">
                <a:solidFill>
                  <a:srgbClr val="0066FF"/>
                </a:solidFill>
              </a:rPr>
              <a:t>more</a:t>
            </a:r>
            <a:r>
              <a:rPr lang="en-US" altLang="zh-CN" sz="3600" b="1" dirty="0"/>
              <a:t>, </a:t>
            </a:r>
            <a:r>
              <a:rPr lang="en-US" altLang="zh-CN" sz="3600" b="1" dirty="0">
                <a:solidFill>
                  <a:srgbClr val="0066FF"/>
                </a:solidFill>
              </a:rPr>
              <a:t>fewer</a:t>
            </a:r>
            <a:r>
              <a:rPr lang="en-US" altLang="zh-CN" sz="3600" b="1" dirty="0"/>
              <a:t> or </a:t>
            </a:r>
            <a:r>
              <a:rPr lang="en-US" altLang="zh-CN" sz="3600" b="1" dirty="0">
                <a:solidFill>
                  <a:srgbClr val="0066FF"/>
                </a:solidFill>
              </a:rPr>
              <a:t>less</a:t>
            </a:r>
            <a:r>
              <a:rPr lang="en-US" altLang="zh-CN" sz="3600" b="1" dirty="0"/>
              <a:t> to </a:t>
            </a:r>
            <a:r>
              <a:rPr lang="en-US" altLang="zh-CN" sz="3600" b="1" dirty="0">
                <a:solidFill>
                  <a:srgbClr val="FF0000"/>
                </a:solidFill>
              </a:rPr>
              <a:t>talk about your predition</a:t>
            </a:r>
            <a:r>
              <a:rPr lang="en-US" altLang="zh-CN" sz="3600" b="1" dirty="0"/>
              <a:t>.</a:t>
            </a:r>
            <a:endParaRPr lang="en-US" altLang="zh-CN" sz="3600" b="1" dirty="0"/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1770" y="980440"/>
            <a:ext cx="11989435" cy="540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2755" indent="-4527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——What’s your prediction about the future?</a:t>
            </a:r>
            <a:endParaRPr lang="en-US" altLang="zh-CN" b="1" dirty="0">
              <a:solidFill>
                <a:srgbClr val="00B05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——I </a:t>
            </a:r>
            <a:r>
              <a:rPr lang="en-US" altLang="zh-CN" b="1" u="sng" dirty="0">
                <a:solidFill>
                  <a:srgbClr val="00B050"/>
                </a:solidFill>
              </a:rPr>
              <a:t>think/don’t think</a:t>
            </a:r>
            <a:r>
              <a:rPr lang="en-US" altLang="zh-CN" b="1" dirty="0">
                <a:solidFill>
                  <a:srgbClr val="00B050"/>
                </a:solidFill>
              </a:rPr>
              <a:t> there will be </a:t>
            </a:r>
            <a:r>
              <a:rPr lang="en-US" altLang="zh-CN" b="1" dirty="0">
                <a:solidFill>
                  <a:srgbClr val="FF0000"/>
                </a:solidFill>
              </a:rPr>
              <a:t>_____ people </a:t>
            </a:r>
            <a:r>
              <a:rPr lang="en-US" altLang="zh-CN" b="1" dirty="0">
                <a:solidFill>
                  <a:srgbClr val="00B050"/>
                </a:solidFill>
              </a:rPr>
              <a:t>in the future.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                                                              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_____ free time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                                                               _____ cars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                                                               _____ pollution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                                                               _____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fresh water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                                                               _____ trees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                                                               _____ jobs for people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b="1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21650"/>
          <a:stretch>
            <a:fillRect/>
          </a:stretch>
        </p:blipFill>
        <p:spPr>
          <a:xfrm>
            <a:off x="551815" y="3140710"/>
            <a:ext cx="5544185" cy="2629535"/>
          </a:xfrm>
          <a:prstGeom prst="rect">
            <a:avLst/>
          </a:prstGeom>
        </p:spPr>
      </p:pic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325434" y="1704407"/>
            <a:ext cx="8258447" cy="7921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Fill in the blanks with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more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less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 or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fewer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109163" y="2459037"/>
            <a:ext cx="10387437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In the future, there will be ____ fresh </a:t>
            </a:r>
            <a:r>
              <a:rPr lang="en-US" altLang="zh-CN" b="1" dirty="0">
                <a:solidFill>
                  <a:srgbClr val="3333FF"/>
                </a:solidFill>
              </a:rPr>
              <a:t>water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because there will be _____ </a:t>
            </a:r>
            <a:r>
              <a:rPr lang="en-US" altLang="zh-CN" b="1" dirty="0">
                <a:solidFill>
                  <a:srgbClr val="3333FF"/>
                </a:solidFill>
              </a:rPr>
              <a:t>pollution</a:t>
            </a:r>
            <a:r>
              <a:rPr lang="en-US" altLang="zh-CN" b="1" dirty="0">
                <a:solidFill>
                  <a:schemeClr val="tx1"/>
                </a:solidFill>
              </a:rPr>
              <a:t> in the sea.</a:t>
            </a:r>
            <a:endParaRPr lang="en-US" altLang="zh-CN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In 100 years, there will be ______ </a:t>
            </a:r>
            <a:r>
              <a:rPr lang="en-US" altLang="zh-CN" b="1" dirty="0">
                <a:solidFill>
                  <a:srgbClr val="3333FF"/>
                </a:solidFill>
              </a:rPr>
              <a:t>cars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because there will be ______ </a:t>
            </a:r>
            <a:r>
              <a:rPr lang="en-US" altLang="zh-CN" b="1" dirty="0">
                <a:solidFill>
                  <a:srgbClr val="3333FF"/>
                </a:solidFill>
              </a:rPr>
              <a:t>people</a:t>
            </a:r>
            <a:r>
              <a:rPr lang="en-US" altLang="zh-CN" b="1" dirty="0">
                <a:solidFill>
                  <a:schemeClr val="tx1"/>
                </a:solidFill>
              </a:rPr>
              <a:t> in the cities. </a:t>
            </a:r>
            <a:r>
              <a:rPr lang="en-US" altLang="zh-CN" b="1" dirty="0"/>
              <a:t> 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There will be ______ </a:t>
            </a:r>
            <a:r>
              <a:rPr lang="en-US" altLang="zh-CN" b="1" dirty="0">
                <a:solidFill>
                  <a:srgbClr val="3333FF"/>
                </a:solidFill>
              </a:rPr>
              <a:t>jobs</a:t>
            </a:r>
            <a:r>
              <a:rPr lang="en-US" altLang="zh-CN" b="1" dirty="0"/>
              <a:t> for people </a:t>
            </a:r>
            <a:r>
              <a:rPr lang="en-US" altLang="zh-CN" b="1" dirty="0">
                <a:solidFill>
                  <a:schemeClr val="tx1"/>
                </a:solidFill>
              </a:rPr>
              <a:t>because ______ </a:t>
            </a:r>
            <a:r>
              <a:rPr lang="en-US" altLang="zh-CN" b="1" dirty="0">
                <a:solidFill>
                  <a:srgbClr val="3333FF"/>
                </a:solidFill>
              </a:rPr>
              <a:t>robots</a:t>
            </a:r>
            <a:r>
              <a:rPr lang="en-US" altLang="zh-CN" b="1" dirty="0">
                <a:solidFill>
                  <a:schemeClr val="tx1"/>
                </a:solidFill>
              </a:rPr>
              <a:t> will do </a:t>
            </a:r>
            <a:r>
              <a:rPr lang="en-US" altLang="zh-CN" b="1" dirty="0">
                <a:solidFill>
                  <a:srgbClr val="00B050"/>
                </a:solidFill>
              </a:rPr>
              <a:t>the same</a:t>
            </a:r>
            <a:r>
              <a:rPr lang="en-US" altLang="zh-CN" b="1" dirty="0">
                <a:solidFill>
                  <a:schemeClr val="tx1"/>
                </a:solidFill>
              </a:rPr>
              <a:t> jobs </a:t>
            </a:r>
            <a:r>
              <a:rPr lang="en-US" altLang="zh-CN" b="1" dirty="0">
                <a:solidFill>
                  <a:srgbClr val="00B050"/>
                </a:solidFill>
              </a:rPr>
              <a:t>as</a:t>
            </a:r>
            <a:r>
              <a:rPr lang="en-US" altLang="zh-CN" b="1" dirty="0">
                <a:solidFill>
                  <a:schemeClr val="tx1"/>
                </a:solidFill>
              </a:rPr>
              <a:t> people.</a:t>
            </a:r>
            <a:r>
              <a:rPr lang="en-US" altLang="zh-CN" b="1" dirty="0"/>
              <a:t> </a:t>
            </a:r>
            <a:endParaRPr lang="en-US" altLang="zh-CN" b="1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3907228" y="3123638"/>
            <a:ext cx="1366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6217749" y="2534103"/>
            <a:ext cx="1152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less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6136697" y="3635322"/>
            <a:ext cx="1404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2137837" y="4254705"/>
            <a:ext cx="158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6" y="1543883"/>
            <a:ext cx="1152128" cy="1152128"/>
          </a:xfrm>
          <a:prstGeom prst="rect">
            <a:avLst/>
          </a:prstGeom>
        </p:spPr>
      </p:pic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9408008" y="4834143"/>
            <a:ext cx="1512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4024148" y="4863829"/>
            <a:ext cx="14398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fewer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95763" y="332740"/>
            <a:ext cx="398462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choose!</a:t>
            </a:r>
            <a:endParaRPr lang="en-US" altLang="zh-CN" sz="5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  <p:bldP spid="9" grpId="0"/>
      <p:bldP spid="14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563076" y="1844824"/>
            <a:ext cx="10873208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4</a:t>
            </a:r>
            <a:r>
              <a:rPr lang="en-US" altLang="zh-CN" b="1" dirty="0"/>
              <a:t>. I think there will be ______ </a:t>
            </a:r>
            <a:r>
              <a:rPr lang="en-US" altLang="zh-CN" b="1" dirty="0">
                <a:solidFill>
                  <a:srgbClr val="3333FF"/>
                </a:solidFill>
              </a:rPr>
              <a:t>cities</a:t>
            </a:r>
            <a:r>
              <a:rPr lang="en-US" altLang="zh-CN" b="1" dirty="0">
                <a:solidFill>
                  <a:schemeClr val="tx1"/>
                </a:solidFill>
              </a:rPr>
              <a:t> because people will build ______ </a:t>
            </a:r>
            <a:r>
              <a:rPr lang="en-US" altLang="zh-CN" b="1" dirty="0">
                <a:solidFill>
                  <a:srgbClr val="3333FF"/>
                </a:solidFill>
              </a:rPr>
              <a:t>buildings</a:t>
            </a:r>
            <a:r>
              <a:rPr lang="en-US" altLang="zh-CN" b="1" dirty="0">
                <a:solidFill>
                  <a:schemeClr val="tx1"/>
                </a:solidFill>
              </a:rPr>
              <a:t> in the country.</a:t>
            </a:r>
            <a:endParaRPr lang="en-US" altLang="zh-CN" b="1" dirty="0">
              <a:solidFill>
                <a:srgbClr val="00B05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In 50 years, people will have ______ free </a:t>
            </a:r>
            <a:r>
              <a:rPr lang="en-US" altLang="zh-CN" b="1" dirty="0">
                <a:solidFill>
                  <a:srgbClr val="3333FF"/>
                </a:solidFill>
              </a:rPr>
              <a:t>time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because there will be ______ </a:t>
            </a:r>
            <a:r>
              <a:rPr lang="en-US" altLang="zh-CN" b="1" dirty="0">
                <a:solidFill>
                  <a:srgbClr val="3333FF"/>
                </a:solidFill>
              </a:rPr>
              <a:t>things</a:t>
            </a:r>
            <a:r>
              <a:rPr lang="en-US" altLang="zh-CN" b="1" dirty="0">
                <a:solidFill>
                  <a:schemeClr val="tx1"/>
                </a:solidFill>
              </a:rPr>
              <a:t> to do.  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4584292" y="1864265"/>
            <a:ext cx="1511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995124" y="2493415"/>
            <a:ext cx="18002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5999680" y="3082573"/>
            <a:ext cx="1392464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3227372" y="3662010"/>
            <a:ext cx="158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fewer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95763" y="332740"/>
            <a:ext cx="398462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choose!</a:t>
            </a:r>
            <a:endParaRPr lang="en-US" altLang="zh-CN" sz="5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-8890" y="901065"/>
            <a:ext cx="122885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0000FF"/>
                </a:solidFill>
                <a:latin typeface="Arial" panose="020B0604020202020204" pitchFamily="34" charset="0"/>
              </a:rPr>
              <a:t>Listen and circle the words you hear about the future predictions.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折角形 7"/>
          <p:cNvSpPr>
            <a:spLocks noChangeArrowheads="1"/>
          </p:cNvSpPr>
          <p:nvPr/>
        </p:nvSpPr>
        <p:spPr bwMode="auto">
          <a:xfrm>
            <a:off x="2039629" y="1748905"/>
            <a:ext cx="8101013" cy="3455192"/>
          </a:xfrm>
          <a:prstGeom prst="foldedCorner">
            <a:avLst>
              <a:gd name="adj" fmla="val 16667"/>
            </a:avLst>
          </a:prstGeom>
          <a:noFill/>
          <a:ln w="25400" algn="ctr">
            <a:solidFill>
              <a:srgbClr val="CC66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1. There will be (</a:t>
            </a:r>
            <a:r>
              <a:rPr lang="en-US" altLang="zh-CN" b="1" dirty="0" smtClean="0">
                <a:cs typeface="Times New Roman" panose="02020603050405020304" pitchFamily="18" charset="0"/>
              </a:rPr>
              <a:t>more / less / </a:t>
            </a:r>
            <a:r>
              <a:rPr lang="en-US" altLang="zh-CN" b="1" dirty="0">
                <a:cs typeface="Times New Roman" panose="02020603050405020304" pitchFamily="18" charset="0"/>
              </a:rPr>
              <a:t>fewer)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people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There will be (</a:t>
            </a:r>
            <a:r>
              <a:rPr lang="en-US" altLang="zh-CN" b="1" dirty="0" smtClean="0">
                <a:cs typeface="Times New Roman" panose="02020603050405020304" pitchFamily="18" charset="0"/>
              </a:rPr>
              <a:t>more / </a:t>
            </a:r>
            <a:r>
              <a:rPr lang="en-US" altLang="zh-CN" b="1" dirty="0">
                <a:cs typeface="Times New Roman" panose="02020603050405020304" pitchFamily="18" charset="0"/>
              </a:rPr>
              <a:t>less /fewer)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free time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3. There will be (</a:t>
            </a:r>
            <a:r>
              <a:rPr lang="en-US" altLang="zh-CN" b="1" dirty="0" smtClean="0">
                <a:cs typeface="Times New Roman" panose="02020603050405020304" pitchFamily="18" charset="0"/>
              </a:rPr>
              <a:t>more / less / </a:t>
            </a:r>
            <a:r>
              <a:rPr lang="en-US" altLang="zh-CN" b="1" dirty="0">
                <a:cs typeface="Times New Roman" panose="02020603050405020304" pitchFamily="18" charset="0"/>
              </a:rPr>
              <a:t>fewer)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cars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4. There will be (</a:t>
            </a:r>
            <a:r>
              <a:rPr lang="en-US" altLang="zh-CN" b="1" dirty="0" smtClean="0">
                <a:cs typeface="Times New Roman" panose="02020603050405020304" pitchFamily="18" charset="0"/>
              </a:rPr>
              <a:t>more / less / </a:t>
            </a:r>
            <a:r>
              <a:rPr lang="en-US" altLang="zh-CN" b="1" dirty="0">
                <a:cs typeface="Times New Roman" panose="02020603050405020304" pitchFamily="18" charset="0"/>
              </a:rPr>
              <a:t>fewer)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pollution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5. There will be (</a:t>
            </a:r>
            <a:r>
              <a:rPr lang="en-US" altLang="zh-CN" b="1" dirty="0" smtClean="0">
                <a:cs typeface="Times New Roman" panose="02020603050405020304" pitchFamily="18" charset="0"/>
              </a:rPr>
              <a:t>more / less / </a:t>
            </a:r>
            <a:r>
              <a:rPr lang="en-US" altLang="zh-CN" b="1" dirty="0">
                <a:cs typeface="Times New Roman" panose="02020603050405020304" pitchFamily="18" charset="0"/>
              </a:rPr>
              <a:t>fewer)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trees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884954" y="1830186"/>
            <a:ext cx="1008062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033272" y="2505036"/>
            <a:ext cx="863600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椭圆 15"/>
          <p:cNvSpPr/>
          <p:nvPr/>
        </p:nvSpPr>
        <p:spPr>
          <a:xfrm>
            <a:off x="6084568" y="3746219"/>
            <a:ext cx="863600" cy="57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椭圆 15"/>
          <p:cNvSpPr/>
          <p:nvPr/>
        </p:nvSpPr>
        <p:spPr>
          <a:xfrm>
            <a:off x="6968880" y="3081298"/>
            <a:ext cx="1223963" cy="574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椭圆 15"/>
          <p:cNvSpPr/>
          <p:nvPr/>
        </p:nvSpPr>
        <p:spPr>
          <a:xfrm>
            <a:off x="6948354" y="4411141"/>
            <a:ext cx="1223963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85" y="44450"/>
            <a:ext cx="899160" cy="899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7" y="44634"/>
            <a:ext cx="3960440" cy="97744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995959" y="908780"/>
            <a:ext cx="1224136" cy="585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Section A 2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375" y="66977"/>
            <a:ext cx="876646" cy="876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28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4" grpId="0" bldLvl="0" animBg="1"/>
      <p:bldP spid="16" grpId="0" bldLvl="0" animBg="1"/>
      <p:bldP spid="2" grpId="0" bldLvl="0" animBg="1"/>
      <p:bldP spid="3" grpId="0" bldLvl="0" animBg="1"/>
      <p:bldP spid="4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777247" y="2104504"/>
            <a:ext cx="820896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____ 1. There will be fewer people.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____ 2. There will be less free time.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____ 3. People will use the subways less.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____ 4. There will be more pollution.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____ 5. Cities will be very big and crowded. </a:t>
            </a:r>
            <a:endParaRPr kumimoji="1" lang="en-US" altLang="zh-CN" b="1" dirty="0"/>
          </a:p>
        </p:txBody>
      </p:sp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1693623" y="1138995"/>
            <a:ext cx="9674486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again. Check (</a:t>
            </a:r>
            <a:r>
              <a:rPr lang="en-US" altLang="zh-CN" b="1" dirty="0">
                <a:solidFill>
                  <a:srgbClr val="0000FF"/>
                </a:solidFill>
                <a:latin typeface="宋体" panose="02010600030101010101" pitchFamily="2" charset="-122"/>
              </a:rPr>
              <a:t>√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) the predictions you hear. 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0489" name="Picture 9" descr="d:\我的文档\My Pictures\对号2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555" y="2740906"/>
            <a:ext cx="478004" cy="4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d:\我的文档\My Pictures\对号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97" y="4441061"/>
            <a:ext cx="514863" cy="53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052736"/>
            <a:ext cx="1211832" cy="1211832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311031" y="2209452"/>
            <a:ext cx="1296144" cy="531454"/>
          </a:xfrm>
          <a:prstGeom prst="ellipse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10830" y="3416935"/>
            <a:ext cx="1049655" cy="531495"/>
          </a:xfrm>
          <a:prstGeom prst="ellipse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82895" y="3987800"/>
            <a:ext cx="1224280" cy="531495"/>
          </a:xfrm>
          <a:prstGeom prst="ellipse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Section A 2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530" y="1867386"/>
            <a:ext cx="873520" cy="873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2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ldLvl="0" animBg="1"/>
      <p:bldP spid="12" grpId="0" bldLvl="0" animBg="1"/>
      <p:bldP spid="13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608" y="187449"/>
            <a:ext cx="6683830" cy="6409903"/>
          </a:xfrm>
          <a:prstGeom prst="rect">
            <a:avLst/>
          </a:prstGeom>
        </p:spPr>
      </p:pic>
      <p:sp>
        <p:nvSpPr>
          <p:cNvPr id="8" name="Line 12"/>
          <p:cNvSpPr>
            <a:spLocks noChangeShapeType="1"/>
          </p:cNvSpPr>
          <p:nvPr/>
        </p:nvSpPr>
        <p:spPr bwMode="auto">
          <a:xfrm flipV="1">
            <a:off x="4008120" y="2921000"/>
            <a:ext cx="1214755" cy="381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4570095" y="3986530"/>
            <a:ext cx="3191510" cy="330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4152265" y="5445125"/>
            <a:ext cx="2946400" cy="254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6482715" y="6163945"/>
            <a:ext cx="2205355" cy="2095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4079776" y="6474179"/>
            <a:ext cx="172819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7090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2058670"/>
            <a:ext cx="2394585" cy="319468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952" y="5371030"/>
            <a:ext cx="3398520" cy="9772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Jill is reading a 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about the future.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" y="690880"/>
            <a:ext cx="981710" cy="981710"/>
          </a:xfrm>
          <a:prstGeom prst="rect">
            <a:avLst/>
          </a:prstGeom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074670" y="1336675"/>
            <a:ext cx="8926830" cy="525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——What will the future be like in Jill’s book?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——Cities will be ______ </a:t>
            </a:r>
            <a:r>
              <a:rPr lang="en-US" altLang="zh-CN" sz="2800" b="1" dirty="0">
                <a:sym typeface="+mn-ea"/>
              </a:rPr>
              <a:t>______ and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        There will be </a:t>
            </a:r>
            <a:r>
              <a:rPr lang="en-US" altLang="zh-CN" sz="2800" b="1" dirty="0">
                <a:sym typeface="+mn-ea"/>
              </a:rPr>
              <a:t>______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        The environment will be </a:t>
            </a:r>
            <a:r>
              <a:rPr lang="en-US" altLang="zh-CN" sz="2800" b="1" dirty="0">
                <a:sym typeface="+mn-ea"/>
              </a:rPr>
              <a:t>______ ______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——If we want to live on the earth, what can we do?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——We can </a:t>
            </a:r>
            <a:r>
              <a:rPr lang="en-US" altLang="zh-CN" sz="2800" b="1" dirty="0">
                <a:sym typeface="+mn-ea"/>
              </a:rPr>
              <a:t>______ ______ ______ 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ym typeface="+mn-ea"/>
              </a:rPr>
              <a:t>       and ______ ______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      Everyone should </a:t>
            </a:r>
            <a:r>
              <a:rPr lang="en-US" altLang="zh-CN" sz="2800" b="1" dirty="0">
                <a:solidFill>
                  <a:srgbClr val="0066FF"/>
                </a:solidFill>
              </a:rPr>
              <a:t>play a part in</a:t>
            </a: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ym typeface="+mn-ea"/>
              </a:rPr>
              <a:t>______ ______ ______.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80100" y="1916430"/>
            <a:ext cx="5409565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  crowded       polluted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fewer    trees 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in       great    danger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4572000" y="4913630"/>
            <a:ext cx="752475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use        less     water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plant   more     trees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saving    the        earth                 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911860" y="834390"/>
            <a:ext cx="1121600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 to the conversation first, read and answer the questions.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Section A 2d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82375" y="332740"/>
            <a:ext cx="619125" cy="619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5910" y="3510915"/>
            <a:ext cx="3150235" cy="1081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6405" y="5010785"/>
            <a:ext cx="1717040" cy="9798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11993" y="116840"/>
            <a:ext cx="336232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read!</a:t>
            </a:r>
            <a:endParaRPr lang="en-US" altLang="zh-CN" sz="5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7" dur="364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8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4" grpId="1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7085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88595"/>
            <a:ext cx="11692255" cy="621728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2207895" y="2132965"/>
            <a:ext cx="15843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6384290" y="4149090"/>
            <a:ext cx="72072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2207895" y="4509135"/>
            <a:ext cx="2160270" cy="6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512310" y="2997200"/>
            <a:ext cx="2376170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207895" y="3357245"/>
            <a:ext cx="1151890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015865" y="3357245"/>
            <a:ext cx="1296670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232400" y="3789045"/>
            <a:ext cx="187261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279650" y="4149090"/>
            <a:ext cx="2016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4944110" y="4940935"/>
            <a:ext cx="201612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648075" y="5661660"/>
            <a:ext cx="1296670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6168390" y="5661025"/>
            <a:ext cx="791845" cy="635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136140" y="6093460"/>
            <a:ext cx="791845" cy="635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>
            <a:off x="5088255" y="6165215"/>
            <a:ext cx="16560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6"/>
            </p:custDataLst>
          </p:nvPr>
        </p:nvCxnSpPr>
        <p:spPr>
          <a:xfrm>
            <a:off x="6871335" y="6144260"/>
            <a:ext cx="1889125" cy="209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spli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5744366" y="1484784"/>
            <a:ext cx="4104456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live to be ... years old </a:t>
            </a:r>
            <a:r>
              <a:rPr lang="en-US" altLang="zh-CN" b="1" dirty="0" smtClean="0">
                <a:solidFill>
                  <a:srgbClr val="FF0000"/>
                </a:solidFill>
              </a:rPr>
              <a:t>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in </a:t>
            </a:r>
            <a:r>
              <a:rPr lang="en-US" altLang="zh-CN" b="1" dirty="0">
                <a:solidFill>
                  <a:srgbClr val="FF0000"/>
                </a:solidFill>
              </a:rPr>
              <a:t>100 years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fewer trees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be in great </a:t>
            </a:r>
            <a:r>
              <a:rPr lang="en-US" altLang="zh-CN" b="1" dirty="0" smtClean="0">
                <a:solidFill>
                  <a:srgbClr val="FF0000"/>
                </a:solidFill>
              </a:rPr>
              <a:t>danger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move </a:t>
            </a:r>
            <a:r>
              <a:rPr lang="en-US" altLang="zh-CN" b="1" dirty="0" smtClean="0">
                <a:solidFill>
                  <a:srgbClr val="FF0000"/>
                </a:solidFill>
              </a:rPr>
              <a:t>to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on the earth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plant </a:t>
            </a:r>
            <a:r>
              <a:rPr lang="en-US" altLang="zh-CN" b="1" dirty="0">
                <a:solidFill>
                  <a:srgbClr val="FF0000"/>
                </a:solidFill>
              </a:rPr>
              <a:t>more trees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save </a:t>
            </a:r>
            <a:r>
              <a:rPr lang="en-US" altLang="zh-CN" b="1" dirty="0">
                <a:solidFill>
                  <a:srgbClr val="FF0000"/>
                </a:solidFill>
              </a:rPr>
              <a:t>the </a:t>
            </a:r>
            <a:r>
              <a:rPr lang="en-US" altLang="zh-CN" b="1" dirty="0" smtClean="0">
                <a:solidFill>
                  <a:srgbClr val="FF0000"/>
                </a:solidFill>
              </a:rPr>
              <a:t>earth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332656"/>
            <a:ext cx="4752530" cy="1296144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811524" y="1504023"/>
            <a:ext cx="3528392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dirty="0" smtClean="0"/>
              <a:t>活</a:t>
            </a:r>
            <a:r>
              <a:rPr lang="zh-CN" altLang="en-US" b="1" dirty="0"/>
              <a:t>到</a:t>
            </a:r>
            <a:r>
              <a:rPr lang="en-US" altLang="zh-CN" b="1" dirty="0">
                <a:latin typeface="+mn-ea"/>
                <a:ea typeface="+mn-ea"/>
              </a:rPr>
              <a:t>……</a:t>
            </a:r>
            <a:r>
              <a:rPr lang="zh-CN" altLang="en-US" b="1" dirty="0"/>
              <a:t>岁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一百年</a:t>
            </a:r>
            <a:r>
              <a:rPr lang="zh-CN" altLang="en-US" b="1" dirty="0"/>
              <a:t>以后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更</a:t>
            </a:r>
            <a:r>
              <a:rPr lang="zh-CN" altLang="en-US" b="1" dirty="0"/>
              <a:t>少的树木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处于</a:t>
            </a:r>
            <a:r>
              <a:rPr lang="zh-CN" altLang="en-US" b="1" dirty="0"/>
              <a:t>极大危险之中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搬</a:t>
            </a:r>
            <a:r>
              <a:rPr lang="zh-CN" altLang="en-US" b="1" dirty="0"/>
              <a:t>到；搬迁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在</a:t>
            </a:r>
            <a:r>
              <a:rPr lang="zh-CN" altLang="en-US" b="1" dirty="0"/>
              <a:t>地球上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种</a:t>
            </a:r>
            <a:r>
              <a:rPr lang="zh-CN" altLang="en-US" b="1" dirty="0"/>
              <a:t>更多的树</a:t>
            </a:r>
            <a:endParaRPr lang="en-US" altLang="zh-CN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拯救</a:t>
            </a:r>
            <a:r>
              <a:rPr lang="zh-CN" altLang="en-US" b="1" dirty="0"/>
              <a:t>地球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8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8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85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8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117209" y="2796149"/>
            <a:ext cx="450056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pollute </a:t>
            </a:r>
            <a:r>
              <a:rPr lang="en-US" altLang="zh-CN" b="1" i="1" dirty="0" smtClean="0">
                <a:solidFill>
                  <a:srgbClr val="FF0000"/>
                </a:solidFill>
              </a:rPr>
              <a:t>v</a:t>
            </a:r>
            <a:r>
              <a:rPr lang="en-US" altLang="zh-CN" b="1" i="1" dirty="0">
                <a:solidFill>
                  <a:srgbClr val="FF0000"/>
                </a:solidFill>
              </a:rPr>
              <a:t>.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污染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89217" y="3433246"/>
            <a:ext cx="7200800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6450" indent="-806450" eaLnBrk="0" hangingPunct="0">
              <a:tabLst>
                <a:tab pos="8064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63980" indent="-285750" eaLnBrk="0" hangingPunct="0">
              <a:tabLst>
                <a:tab pos="8064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71650" indent="-228600" eaLnBrk="0" hangingPunct="0">
              <a:tabLst>
                <a:tab pos="8064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179955" indent="-228600" eaLnBrk="0" hangingPunct="0">
              <a:tabLst>
                <a:tab pos="8064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87625" indent="-228600" eaLnBrk="0" hangingPunct="0">
              <a:tabLst>
                <a:tab pos="8064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0448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64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5020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64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9592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64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4164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64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e.g. Bicycle is a good exercise. </a:t>
            </a:r>
            <a:r>
              <a:rPr lang="en-US" altLang="zh-CN" b="1" dirty="0" smtClean="0">
                <a:solidFill>
                  <a:srgbClr val="000000"/>
                </a:solidFill>
              </a:rPr>
              <a:t>It </a:t>
            </a:r>
            <a:r>
              <a:rPr lang="en-US" altLang="zh-CN" b="1" dirty="0">
                <a:solidFill>
                  <a:srgbClr val="000000"/>
                </a:solidFill>
              </a:rPr>
              <a:t>doesn’t </a:t>
            </a:r>
            <a:r>
              <a:rPr lang="en-US" altLang="zh-CN" b="1" dirty="0">
                <a:solidFill>
                  <a:srgbClr val="FF0000"/>
                </a:solidFill>
              </a:rPr>
              <a:t>pollute</a:t>
            </a:r>
            <a:r>
              <a:rPr lang="en-US" altLang="zh-CN" b="1" dirty="0">
                <a:solidFill>
                  <a:srgbClr val="000000"/>
                </a:solidFill>
              </a:rPr>
              <a:t> the air. </a:t>
            </a:r>
            <a:endParaRPr lang="en-US" altLang="zh-CN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   </a:t>
            </a:r>
            <a:r>
              <a:rPr lang="zh-CN" altLang="en-US" b="1" dirty="0">
                <a:solidFill>
                  <a:srgbClr val="000000"/>
                </a:solidFill>
              </a:rPr>
              <a:t>自行车是一种好的运动，</a:t>
            </a:r>
            <a:r>
              <a:rPr lang="zh-CN" altLang="en-US" b="1" dirty="0" smtClean="0">
                <a:solidFill>
                  <a:srgbClr val="000000"/>
                </a:solidFill>
              </a:rPr>
              <a:t>它不</a:t>
            </a:r>
            <a:r>
              <a:rPr lang="zh-CN" altLang="en-US" b="1" dirty="0">
                <a:solidFill>
                  <a:srgbClr val="000000"/>
                </a:solidFill>
              </a:rPr>
              <a:t>污染环境。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429000"/>
            <a:ext cx="2520280" cy="1474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096" y="1341584"/>
            <a:ext cx="2516942" cy="1648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127448" y="939286"/>
            <a:ext cx="748883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pollution </a:t>
            </a:r>
            <a:r>
              <a:rPr lang="en-US" altLang="zh-CN" b="1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n.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污染；污染物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不可数名词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air pollution </a:t>
            </a:r>
            <a:r>
              <a:rPr lang="zh-CN" altLang="en-US" b="1" dirty="0" smtClean="0">
                <a:cs typeface="Times New Roman" panose="02020603050405020304" pitchFamily="18" charset="0"/>
              </a:rPr>
              <a:t>空气污染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noise pollution </a:t>
            </a:r>
            <a:r>
              <a:rPr lang="zh-CN" altLang="en-US" b="1" dirty="0" smtClean="0">
                <a:cs typeface="Times New Roman" panose="02020603050405020304" pitchFamily="18" charset="0"/>
              </a:rPr>
              <a:t>噪声污染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spli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325434" y="1704407"/>
            <a:ext cx="8258447" cy="7921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Fill in the blanks with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more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less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 or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fewer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109163" y="2459037"/>
            <a:ext cx="10387437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In the future, there will be ____ fresh water </a:t>
            </a:r>
            <a:r>
              <a:rPr lang="en-US" altLang="zh-CN" b="1" dirty="0">
                <a:solidFill>
                  <a:srgbClr val="00B050"/>
                </a:solidFill>
              </a:rPr>
              <a:t>because there will be _____ pollution in the sea.</a:t>
            </a:r>
            <a:endParaRPr lang="en-US" altLang="zh-CN" b="1" dirty="0">
              <a:solidFill>
                <a:srgbClr val="00B05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In 100 years, there will be ______ cars </a:t>
            </a:r>
            <a:r>
              <a:rPr lang="en-US" altLang="zh-CN" b="1" dirty="0">
                <a:solidFill>
                  <a:srgbClr val="00B050"/>
                </a:solidFill>
              </a:rPr>
              <a:t>because there will be ______ people in the cities.</a:t>
            </a:r>
            <a:r>
              <a:rPr lang="en-US" altLang="zh-CN" b="1" dirty="0"/>
              <a:t>  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There will be ______ jobs for people </a:t>
            </a:r>
            <a:r>
              <a:rPr lang="en-US" altLang="zh-CN" b="1" dirty="0">
                <a:solidFill>
                  <a:srgbClr val="00B050"/>
                </a:solidFill>
              </a:rPr>
              <a:t>because ______ robots will do the same jobs as people.</a:t>
            </a:r>
            <a:r>
              <a:rPr lang="en-US" altLang="zh-CN" b="1" dirty="0"/>
              <a:t> </a:t>
            </a:r>
            <a:endParaRPr lang="en-US" altLang="zh-CN" b="1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3907228" y="3123638"/>
            <a:ext cx="1366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6217749" y="2534103"/>
            <a:ext cx="1152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less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6136697" y="3635322"/>
            <a:ext cx="1404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2137837" y="4254705"/>
            <a:ext cx="158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62" y="476672"/>
            <a:ext cx="3479470" cy="12225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6" y="1543883"/>
            <a:ext cx="1152128" cy="1152128"/>
          </a:xfrm>
          <a:prstGeom prst="rect">
            <a:avLst/>
          </a:prstGeom>
        </p:spPr>
      </p:pic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9408008" y="4834143"/>
            <a:ext cx="1512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4024148" y="4863829"/>
            <a:ext cx="14398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fewer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  <p:bldP spid="9" grpId="0"/>
      <p:bldP spid="14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563076" y="1844824"/>
            <a:ext cx="10873208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4</a:t>
            </a:r>
            <a:r>
              <a:rPr lang="en-US" altLang="zh-CN" b="1" dirty="0"/>
              <a:t>. I think there will be ______ cities </a:t>
            </a:r>
            <a:r>
              <a:rPr lang="en-US" altLang="zh-CN" b="1" dirty="0">
                <a:solidFill>
                  <a:srgbClr val="00B050"/>
                </a:solidFill>
              </a:rPr>
              <a:t>because people will build ______ buildings in the country.</a:t>
            </a:r>
            <a:endParaRPr lang="en-US" altLang="zh-CN" b="1" dirty="0">
              <a:solidFill>
                <a:srgbClr val="00B05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In 50 years, people will have ______ free time </a:t>
            </a:r>
            <a:r>
              <a:rPr lang="en-US" altLang="zh-CN" b="1" dirty="0">
                <a:solidFill>
                  <a:srgbClr val="00B050"/>
                </a:solidFill>
              </a:rPr>
              <a:t>because there will be ______ things to do.  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4584292" y="1864265"/>
            <a:ext cx="1511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995124" y="2493415"/>
            <a:ext cx="18002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5999680" y="3082573"/>
            <a:ext cx="1392464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3227372" y="3662010"/>
            <a:ext cx="158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fewer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1979639" y="901054"/>
            <a:ext cx="76322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and circle the words you hear.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折角形 7"/>
          <p:cNvSpPr>
            <a:spLocks noChangeArrowheads="1"/>
          </p:cNvSpPr>
          <p:nvPr/>
        </p:nvSpPr>
        <p:spPr bwMode="auto">
          <a:xfrm>
            <a:off x="2039629" y="1748905"/>
            <a:ext cx="8101013" cy="3455192"/>
          </a:xfrm>
          <a:prstGeom prst="foldedCorner">
            <a:avLst>
              <a:gd name="adj" fmla="val 16667"/>
            </a:avLst>
          </a:prstGeom>
          <a:noFill/>
          <a:ln w="25400" algn="ctr">
            <a:solidFill>
              <a:srgbClr val="CC66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1. There will be (</a:t>
            </a:r>
            <a:r>
              <a:rPr lang="en-US" altLang="zh-CN" b="1" dirty="0" smtClean="0">
                <a:cs typeface="Times New Roman" panose="02020603050405020304" pitchFamily="18" charset="0"/>
              </a:rPr>
              <a:t>more / less / </a:t>
            </a:r>
            <a:r>
              <a:rPr lang="en-US" altLang="zh-CN" b="1" dirty="0">
                <a:cs typeface="Times New Roman" panose="02020603050405020304" pitchFamily="18" charset="0"/>
              </a:rPr>
              <a:t>fewer)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people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There will be (</a:t>
            </a:r>
            <a:r>
              <a:rPr lang="en-US" altLang="zh-CN" b="1" dirty="0" smtClean="0">
                <a:cs typeface="Times New Roman" panose="02020603050405020304" pitchFamily="18" charset="0"/>
              </a:rPr>
              <a:t>more / </a:t>
            </a:r>
            <a:r>
              <a:rPr lang="en-US" altLang="zh-CN" b="1" dirty="0">
                <a:cs typeface="Times New Roman" panose="02020603050405020304" pitchFamily="18" charset="0"/>
              </a:rPr>
              <a:t>less /fewer)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free time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3. There will be (</a:t>
            </a:r>
            <a:r>
              <a:rPr lang="en-US" altLang="zh-CN" b="1" dirty="0" smtClean="0">
                <a:cs typeface="Times New Roman" panose="02020603050405020304" pitchFamily="18" charset="0"/>
              </a:rPr>
              <a:t>more / less / </a:t>
            </a:r>
            <a:r>
              <a:rPr lang="en-US" altLang="zh-CN" b="1" dirty="0">
                <a:cs typeface="Times New Roman" panose="02020603050405020304" pitchFamily="18" charset="0"/>
              </a:rPr>
              <a:t>fewer)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cars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4. There will be (</a:t>
            </a:r>
            <a:r>
              <a:rPr lang="en-US" altLang="zh-CN" b="1" dirty="0" smtClean="0">
                <a:cs typeface="Times New Roman" panose="02020603050405020304" pitchFamily="18" charset="0"/>
              </a:rPr>
              <a:t>more / less / </a:t>
            </a:r>
            <a:r>
              <a:rPr lang="en-US" altLang="zh-CN" b="1" dirty="0">
                <a:cs typeface="Times New Roman" panose="02020603050405020304" pitchFamily="18" charset="0"/>
              </a:rPr>
              <a:t>fewer)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pollution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5. There will be (</a:t>
            </a:r>
            <a:r>
              <a:rPr lang="en-US" altLang="zh-CN" b="1" dirty="0" smtClean="0">
                <a:cs typeface="Times New Roman" panose="02020603050405020304" pitchFamily="18" charset="0"/>
              </a:rPr>
              <a:t>more / less / </a:t>
            </a:r>
            <a:r>
              <a:rPr lang="en-US" altLang="zh-CN" b="1" dirty="0">
                <a:cs typeface="Times New Roman" panose="02020603050405020304" pitchFamily="18" charset="0"/>
              </a:rPr>
              <a:t>fewer)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trees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884954" y="1830186"/>
            <a:ext cx="1008062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033272" y="2505036"/>
            <a:ext cx="863600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椭圆 15"/>
          <p:cNvSpPr/>
          <p:nvPr/>
        </p:nvSpPr>
        <p:spPr>
          <a:xfrm>
            <a:off x="6084568" y="3746219"/>
            <a:ext cx="863600" cy="57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椭圆 15"/>
          <p:cNvSpPr/>
          <p:nvPr/>
        </p:nvSpPr>
        <p:spPr>
          <a:xfrm>
            <a:off x="6968880" y="3081298"/>
            <a:ext cx="1223963" cy="574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椭圆 15"/>
          <p:cNvSpPr/>
          <p:nvPr/>
        </p:nvSpPr>
        <p:spPr>
          <a:xfrm>
            <a:off x="6948354" y="4411141"/>
            <a:ext cx="1223963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9" y="682946"/>
            <a:ext cx="1164033" cy="1164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7" y="44634"/>
            <a:ext cx="3960440" cy="97744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4151784" y="900525"/>
            <a:ext cx="1224136" cy="585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Section A 2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90" y="621332"/>
            <a:ext cx="876646" cy="876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28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4" grpId="0" animBg="1"/>
      <p:bldP spid="16" grpId="0" animBg="1"/>
      <p:bldP spid="2" grpId="0" animBg="1"/>
      <p:bldP spid="3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777247" y="2104504"/>
            <a:ext cx="820896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____ 1. There will be fewer people.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____ 2. There will be less free time.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____ 3. People will use the subways less.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____ 4. There will be more pollution.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1" dirty="0"/>
              <a:t>____ 5. Cities will be very big and crowded. </a:t>
            </a:r>
            <a:endParaRPr kumimoji="1" lang="en-US" altLang="zh-CN" b="1" dirty="0"/>
          </a:p>
        </p:txBody>
      </p:sp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1693623" y="1138995"/>
            <a:ext cx="9674486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again. Check (</a:t>
            </a:r>
            <a:r>
              <a:rPr lang="en-US" altLang="zh-CN" b="1" dirty="0">
                <a:solidFill>
                  <a:srgbClr val="0000FF"/>
                </a:solidFill>
                <a:latin typeface="宋体" panose="02010600030101010101" pitchFamily="2" charset="-122"/>
              </a:rPr>
              <a:t>√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) the predictions you hear. 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0489" name="Picture 9" descr="d:\我的文档\My Pictures\对号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555" y="2740906"/>
            <a:ext cx="478004" cy="4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d:\我的文档\My Pictures\对号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97" y="4441061"/>
            <a:ext cx="514863" cy="53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052736"/>
            <a:ext cx="1211832" cy="1211832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311031" y="2209452"/>
            <a:ext cx="1296144" cy="531454"/>
          </a:xfrm>
          <a:prstGeom prst="ellipse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10830" y="3416935"/>
            <a:ext cx="1049655" cy="531495"/>
          </a:xfrm>
          <a:prstGeom prst="ellipse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82895" y="3987800"/>
            <a:ext cx="1224280" cy="531495"/>
          </a:xfrm>
          <a:prstGeom prst="ellipse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Section A 2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530" y="1867386"/>
            <a:ext cx="873520" cy="873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2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ldLvl="0" animBg="1"/>
      <p:bldP spid="12" grpId="0" bldLvl="0" animBg="1"/>
      <p:bldP spid="13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87449"/>
            <a:ext cx="6683830" cy="6409903"/>
          </a:xfrm>
          <a:prstGeom prst="rect">
            <a:avLst/>
          </a:prstGeom>
        </p:spPr>
      </p:pic>
      <p:sp>
        <p:nvSpPr>
          <p:cNvPr id="8" name="Line 12"/>
          <p:cNvSpPr>
            <a:spLocks noChangeShapeType="1"/>
          </p:cNvSpPr>
          <p:nvPr/>
        </p:nvSpPr>
        <p:spPr bwMode="auto">
          <a:xfrm flipV="1">
            <a:off x="4008120" y="2921000"/>
            <a:ext cx="1214755" cy="381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4570095" y="3986530"/>
            <a:ext cx="3191510" cy="330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4152265" y="5445125"/>
            <a:ext cx="2946400" cy="254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6482715" y="6163945"/>
            <a:ext cx="2205355" cy="2095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4079776" y="6474179"/>
            <a:ext cx="172819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7090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1484630"/>
            <a:ext cx="2394585" cy="319468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952" y="4796990"/>
            <a:ext cx="2856865" cy="9772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Jill’s reading a 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about future.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" y="116840"/>
            <a:ext cx="981710" cy="981710"/>
          </a:xfrm>
          <a:prstGeom prst="rect">
            <a:avLst/>
          </a:prstGeom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074670" y="762635"/>
            <a:ext cx="8926830" cy="525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——What will the future be like in Jill’s book?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——Cities will be ______ </a:t>
            </a:r>
            <a:r>
              <a:rPr lang="en-US" altLang="zh-CN" sz="2800" b="1" dirty="0">
                <a:sym typeface="+mn-ea"/>
              </a:rPr>
              <a:t>______ and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        There will be </a:t>
            </a:r>
            <a:r>
              <a:rPr lang="en-US" altLang="zh-CN" sz="2800" b="1" dirty="0">
                <a:sym typeface="+mn-ea"/>
              </a:rPr>
              <a:t>______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        The environment will be </a:t>
            </a:r>
            <a:r>
              <a:rPr lang="en-US" altLang="zh-CN" sz="2800" b="1" dirty="0">
                <a:sym typeface="+mn-ea"/>
              </a:rPr>
              <a:t>______ ______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——If we want to live on the earth, what can we do?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——We can </a:t>
            </a:r>
            <a:r>
              <a:rPr lang="en-US" altLang="zh-CN" sz="2800" b="1" dirty="0">
                <a:sym typeface="+mn-ea"/>
              </a:rPr>
              <a:t>______ ______ ______ 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ym typeface="+mn-ea"/>
              </a:rPr>
              <a:t>       and ______ ______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      Everyone should play a part in </a:t>
            </a:r>
            <a:r>
              <a:rPr lang="en-US" altLang="zh-CN" sz="2800" b="1" dirty="0">
                <a:sym typeface="+mn-ea"/>
              </a:rPr>
              <a:t>______ ______ ______.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80100" y="1342390"/>
            <a:ext cx="5409565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  crowded       polluted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fewer    trees 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in       great    danger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572000" y="4339590"/>
            <a:ext cx="752475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use        less     water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plant   more     trees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saving    the        earth                 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911860" y="260350"/>
            <a:ext cx="1121600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 to the conversation and answer the questions.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Section A 2d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"/>
          <a:stretch>
            <a:fillRect/>
          </a:stretch>
        </p:blipFill>
        <p:spPr>
          <a:xfrm>
            <a:off x="11382375" y="332740"/>
            <a:ext cx="619125" cy="619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5910" y="2865120"/>
            <a:ext cx="3150235" cy="1081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6405" y="4364990"/>
            <a:ext cx="1717040" cy="979805"/>
          </a:xfrm>
          <a:prstGeom prst="rect">
            <a:avLst/>
          </a:prstGeom>
        </p:spPr>
      </p:pic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7" dur="364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8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4" grpId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7085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88595"/>
            <a:ext cx="11692255" cy="621728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2207895" y="2132965"/>
            <a:ext cx="15843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4512310" y="4220845"/>
            <a:ext cx="26644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2207895" y="4509135"/>
            <a:ext cx="2160270" cy="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spli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5744366" y="1484784"/>
            <a:ext cx="4104456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live to be ... years old </a:t>
            </a:r>
            <a:r>
              <a:rPr lang="en-US" altLang="zh-CN" b="1" dirty="0" smtClean="0">
                <a:solidFill>
                  <a:srgbClr val="FF0000"/>
                </a:solidFill>
              </a:rPr>
              <a:t>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in </a:t>
            </a:r>
            <a:r>
              <a:rPr lang="en-US" altLang="zh-CN" b="1" dirty="0">
                <a:solidFill>
                  <a:srgbClr val="FF0000"/>
                </a:solidFill>
              </a:rPr>
              <a:t>100 years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fewer trees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be in great </a:t>
            </a:r>
            <a:r>
              <a:rPr lang="en-US" altLang="zh-CN" b="1" dirty="0" smtClean="0">
                <a:solidFill>
                  <a:srgbClr val="FF0000"/>
                </a:solidFill>
              </a:rPr>
              <a:t>danger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move </a:t>
            </a:r>
            <a:r>
              <a:rPr lang="en-US" altLang="zh-CN" b="1" dirty="0" smtClean="0">
                <a:solidFill>
                  <a:srgbClr val="FF0000"/>
                </a:solidFill>
              </a:rPr>
              <a:t>to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on the earth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plant </a:t>
            </a:r>
            <a:r>
              <a:rPr lang="en-US" altLang="zh-CN" b="1" dirty="0">
                <a:solidFill>
                  <a:srgbClr val="FF0000"/>
                </a:solidFill>
              </a:rPr>
              <a:t>more trees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save </a:t>
            </a:r>
            <a:r>
              <a:rPr lang="en-US" altLang="zh-CN" b="1" dirty="0">
                <a:solidFill>
                  <a:srgbClr val="FF0000"/>
                </a:solidFill>
              </a:rPr>
              <a:t>the </a:t>
            </a:r>
            <a:r>
              <a:rPr lang="en-US" altLang="zh-CN" b="1" dirty="0" smtClean="0">
                <a:solidFill>
                  <a:srgbClr val="FF0000"/>
                </a:solidFill>
              </a:rPr>
              <a:t>earth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332656"/>
            <a:ext cx="4752530" cy="1296144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811524" y="1504023"/>
            <a:ext cx="3528392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dirty="0" smtClean="0"/>
              <a:t>活</a:t>
            </a:r>
            <a:r>
              <a:rPr lang="zh-CN" altLang="en-US" b="1" dirty="0"/>
              <a:t>到</a:t>
            </a:r>
            <a:r>
              <a:rPr lang="en-US" altLang="zh-CN" b="1" dirty="0">
                <a:latin typeface="+mn-ea"/>
                <a:ea typeface="+mn-ea"/>
              </a:rPr>
              <a:t>……</a:t>
            </a:r>
            <a:r>
              <a:rPr lang="zh-CN" altLang="en-US" b="1" dirty="0"/>
              <a:t>岁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一百年</a:t>
            </a:r>
            <a:r>
              <a:rPr lang="zh-CN" altLang="en-US" b="1" dirty="0"/>
              <a:t>以后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更</a:t>
            </a:r>
            <a:r>
              <a:rPr lang="zh-CN" altLang="en-US" b="1" dirty="0"/>
              <a:t>少的树木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处于</a:t>
            </a:r>
            <a:r>
              <a:rPr lang="zh-CN" altLang="en-US" b="1" dirty="0"/>
              <a:t>极大危险之中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搬</a:t>
            </a:r>
            <a:r>
              <a:rPr lang="zh-CN" altLang="en-US" b="1" dirty="0"/>
              <a:t>到；搬迁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在</a:t>
            </a:r>
            <a:r>
              <a:rPr lang="zh-CN" altLang="en-US" b="1" dirty="0"/>
              <a:t>地球上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种</a:t>
            </a:r>
            <a:r>
              <a:rPr lang="zh-CN" altLang="en-US" b="1" dirty="0"/>
              <a:t>更多的树</a:t>
            </a:r>
            <a:endParaRPr lang="en-US" altLang="zh-CN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拯救</a:t>
            </a:r>
            <a:r>
              <a:rPr lang="zh-CN" altLang="en-US" b="1" dirty="0"/>
              <a:t>地球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8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8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85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8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66628" y="638067"/>
            <a:ext cx="572293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environment   </a:t>
            </a:r>
            <a:r>
              <a:rPr lang="en-US" altLang="zh-CN" b="1" i="1" dirty="0">
                <a:solidFill>
                  <a:srgbClr val="FF0000"/>
                </a:solidFill>
              </a:rPr>
              <a:t>n</a:t>
            </a:r>
            <a:r>
              <a:rPr lang="en-US" altLang="zh-CN" b="1" dirty="0">
                <a:solidFill>
                  <a:srgbClr val="FF0000"/>
                </a:solidFill>
              </a:rPr>
              <a:t>. </a:t>
            </a:r>
            <a:r>
              <a:rPr lang="zh-CN" altLang="en-US" b="1" dirty="0">
                <a:solidFill>
                  <a:srgbClr val="FF0000"/>
                </a:solidFill>
              </a:rPr>
              <a:t>环境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866629" y="1170627"/>
            <a:ext cx="6552728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719455" indent="-719455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e.g. Our living </a:t>
            </a:r>
            <a:r>
              <a:rPr lang="en-US" altLang="zh-CN" b="1" dirty="0">
                <a:solidFill>
                  <a:srgbClr val="FF0000"/>
                </a:solidFill>
              </a:rPr>
              <a:t>environment</a:t>
            </a:r>
            <a:r>
              <a:rPr lang="en-US" altLang="zh-CN" b="1" dirty="0">
                <a:solidFill>
                  <a:srgbClr val="000000"/>
                </a:solidFill>
              </a:rPr>
              <a:t> is much </a:t>
            </a:r>
            <a:r>
              <a:rPr lang="en-US" altLang="zh-CN" b="1" dirty="0" smtClean="0">
                <a:solidFill>
                  <a:srgbClr val="000000"/>
                </a:solidFill>
              </a:rPr>
              <a:t>better </a:t>
            </a:r>
            <a:r>
              <a:rPr lang="en-US" altLang="zh-CN" b="1" dirty="0">
                <a:solidFill>
                  <a:srgbClr val="000000"/>
                </a:solidFill>
              </a:rPr>
              <a:t>now. </a:t>
            </a:r>
            <a:r>
              <a:rPr lang="zh-CN" altLang="en-US" b="1" dirty="0" smtClean="0">
                <a:solidFill>
                  <a:srgbClr val="000000"/>
                </a:solidFill>
              </a:rPr>
              <a:t> 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 marL="719455" indent="-719455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</a:rPr>
              <a:t>     </a:t>
            </a:r>
            <a:r>
              <a:rPr lang="zh-CN" altLang="en-US" b="1" dirty="0" smtClean="0">
                <a:solidFill>
                  <a:srgbClr val="000000"/>
                </a:solidFill>
              </a:rPr>
              <a:t>现在</a:t>
            </a:r>
            <a:r>
              <a:rPr lang="zh-CN" altLang="en-US" b="1" dirty="0">
                <a:solidFill>
                  <a:srgbClr val="000000"/>
                </a:solidFill>
              </a:rPr>
              <a:t>我们的生活环境好多了。</a:t>
            </a:r>
            <a:r>
              <a:rPr lang="en-US" altLang="zh-CN" b="1" dirty="0">
                <a:solidFill>
                  <a:srgbClr val="000000"/>
                </a:solidFill>
              </a:rPr>
              <a:t>      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38636" y="2982547"/>
            <a:ext cx="396044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planet  </a:t>
            </a:r>
            <a:r>
              <a:rPr lang="en-US" altLang="zh-CN" b="1" i="1" dirty="0">
                <a:solidFill>
                  <a:srgbClr val="FF0000"/>
                </a:solidFill>
              </a:rPr>
              <a:t>n</a:t>
            </a:r>
            <a:r>
              <a:rPr lang="en-US" altLang="zh-CN" b="1" dirty="0">
                <a:solidFill>
                  <a:srgbClr val="FF0000"/>
                </a:solidFill>
              </a:rPr>
              <a:t>. </a:t>
            </a:r>
            <a:r>
              <a:rPr lang="zh-CN" altLang="en-US" b="1" dirty="0" smtClean="0">
                <a:solidFill>
                  <a:srgbClr val="FF0000"/>
                </a:solidFill>
              </a:rPr>
              <a:t>行星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earth   </a:t>
            </a:r>
            <a:r>
              <a:rPr lang="en-US" altLang="zh-CN" b="1" i="1" dirty="0" smtClean="0">
                <a:solidFill>
                  <a:srgbClr val="FF0000"/>
                </a:solidFill>
              </a:rPr>
              <a:t>n</a:t>
            </a:r>
            <a:r>
              <a:rPr lang="en-US" altLang="zh-CN" b="1" dirty="0">
                <a:solidFill>
                  <a:srgbClr val="FF0000"/>
                </a:solidFill>
              </a:rPr>
              <a:t>. </a:t>
            </a:r>
            <a:r>
              <a:rPr lang="zh-CN" altLang="en-US" b="1" dirty="0" smtClean="0">
                <a:solidFill>
                  <a:srgbClr val="FF0000"/>
                </a:solidFill>
              </a:rPr>
              <a:t>地球</a:t>
            </a:r>
            <a:r>
              <a:rPr lang="en-US" altLang="zh-CN" b="1" dirty="0" smtClean="0">
                <a:solidFill>
                  <a:srgbClr val="FF0000"/>
                </a:solidFill>
              </a:rPr>
              <a:t>; </a:t>
            </a:r>
            <a:r>
              <a:rPr lang="zh-CN" altLang="en-US" b="1" dirty="0" smtClean="0">
                <a:solidFill>
                  <a:srgbClr val="FF0000"/>
                </a:solidFill>
              </a:rPr>
              <a:t>世界 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38636" y="4203536"/>
            <a:ext cx="6885556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631825" indent="-631825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e.g. The </a:t>
            </a:r>
            <a:r>
              <a:rPr lang="en-US" altLang="zh-CN" b="1" dirty="0">
                <a:solidFill>
                  <a:srgbClr val="FF0000"/>
                </a:solidFill>
              </a:rPr>
              <a:t>Earth</a:t>
            </a:r>
            <a:r>
              <a:rPr lang="en-US" altLang="zh-CN" b="1" dirty="0">
                <a:solidFill>
                  <a:srgbClr val="000000"/>
                </a:solidFill>
              </a:rPr>
              <a:t> is a </a:t>
            </a:r>
            <a:r>
              <a:rPr lang="en-US" altLang="zh-CN" b="1" dirty="0">
                <a:solidFill>
                  <a:srgbClr val="FF0000"/>
                </a:solidFill>
              </a:rPr>
              <a:t>planet</a:t>
            </a:r>
            <a:r>
              <a:rPr lang="en-US" altLang="zh-CN" b="1" dirty="0">
                <a:solidFill>
                  <a:srgbClr val="000000"/>
                </a:solidFill>
              </a:rPr>
              <a:t> and it goes around the </a:t>
            </a:r>
            <a:r>
              <a:rPr lang="en-US" altLang="zh-CN" b="1" dirty="0" smtClean="0">
                <a:solidFill>
                  <a:srgbClr val="FF0000"/>
                </a:solidFill>
              </a:rPr>
              <a:t>Sun</a:t>
            </a:r>
            <a:r>
              <a:rPr lang="en-US" altLang="zh-CN" b="1" dirty="0" smtClean="0">
                <a:solidFill>
                  <a:srgbClr val="000000"/>
                </a:solidFill>
              </a:rPr>
              <a:t>.       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solidFill>
                  <a:srgbClr val="000000"/>
                </a:solidFill>
              </a:rPr>
              <a:t>      地球是一</a:t>
            </a:r>
            <a:r>
              <a:rPr lang="zh-CN" altLang="en-US" b="1" dirty="0">
                <a:solidFill>
                  <a:srgbClr val="000000"/>
                </a:solidFill>
              </a:rPr>
              <a:t>颗</a:t>
            </a:r>
            <a:r>
              <a:rPr lang="zh-CN" altLang="en-US" b="1" dirty="0" smtClean="0">
                <a:solidFill>
                  <a:srgbClr val="000000"/>
                </a:solidFill>
              </a:rPr>
              <a:t>行星</a:t>
            </a:r>
            <a:r>
              <a:rPr lang="en-US" altLang="zh-CN" b="1" dirty="0" smtClean="0">
                <a:solidFill>
                  <a:srgbClr val="000000"/>
                </a:solidFill>
              </a:rPr>
              <a:t>, </a:t>
            </a:r>
            <a:r>
              <a:rPr lang="zh-CN" altLang="en-US" b="1" dirty="0" smtClean="0">
                <a:solidFill>
                  <a:srgbClr val="000000"/>
                </a:solidFill>
              </a:rPr>
              <a:t>它绕着太阳转。</a:t>
            </a:r>
            <a:r>
              <a:rPr lang="en-US" altLang="zh-CN" b="1" dirty="0" smtClean="0">
                <a:solidFill>
                  <a:srgbClr val="000000"/>
                </a:solidFill>
              </a:rPr>
              <a:t> 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34" y="3928183"/>
            <a:ext cx="2793374" cy="20663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836712"/>
            <a:ext cx="3468658" cy="214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utoUpdateAnimBg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spli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111888" y="2481486"/>
            <a:ext cx="9399562" cy="122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2755" indent="-4527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What will the future be like </a:t>
            </a:r>
            <a:r>
              <a:rPr lang="en-US" altLang="zh-CN" b="1" dirty="0" smtClean="0"/>
              <a:t>according to the book about the future? </a:t>
            </a:r>
            <a:endParaRPr lang="en-US" altLang="zh-CN" b="1" dirty="0"/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1743082" y="1197525"/>
            <a:ext cx="8599653" cy="121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Listen to the conversation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and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answer the questions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. You can read it if necessary.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1537084" y="3768203"/>
            <a:ext cx="9743491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Cities will be more crowded and polluted.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There </a:t>
            </a:r>
            <a:r>
              <a:rPr lang="en-US" altLang="zh-CN" b="1" dirty="0">
                <a:solidFill>
                  <a:srgbClr val="FF0000"/>
                </a:solidFill>
              </a:rPr>
              <a:t>will be fewer trees and the environment will be in great danger.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Maybe people will have to move to other planets.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116632"/>
            <a:ext cx="4615914" cy="12403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2" y="1185442"/>
            <a:ext cx="1231969" cy="1231969"/>
          </a:xfrm>
          <a:prstGeom prst="rect">
            <a:avLst/>
          </a:prstGeom>
        </p:spPr>
      </p:pic>
      <p:pic>
        <p:nvPicPr>
          <p:cNvPr id="4" name="Section A 2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76" y="1197525"/>
            <a:ext cx="923175" cy="92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765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631504" y="476672"/>
            <a:ext cx="770413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300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06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89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66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38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10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82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54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What can people do to save the earth? </a:t>
            </a:r>
            <a:endParaRPr lang="en-US" altLang="zh-CN" b="1" dirty="0"/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2063552" y="1159936"/>
            <a:ext cx="8136904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We can use less water and plant more trees</a:t>
            </a:r>
            <a:r>
              <a:rPr lang="en-US" altLang="zh-CN" b="1" dirty="0" smtClean="0">
                <a:solidFill>
                  <a:srgbClr val="FF0000"/>
                </a:solidFill>
              </a:rPr>
              <a:t>.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We should all play a part in saving the earth.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83832" y="5640270"/>
            <a:ext cx="553228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Role-play the conversation.</a:t>
            </a:r>
            <a:endParaRPr lang="zh-CN" altLang="en-US" b="1" dirty="0">
              <a:solidFill>
                <a:srgbClr val="333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5559674"/>
            <a:ext cx="3096344" cy="844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60648"/>
            <a:ext cx="5328592" cy="10703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5360" y="1196752"/>
            <a:ext cx="11377264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1.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 you think there will be </a:t>
            </a:r>
            <a:r>
              <a:rPr lang="en-US" altLang="zh-CN" b="1" dirty="0" smtClean="0">
                <a:cs typeface="Times New Roman" panose="02020603050405020304" pitchFamily="18" charset="0"/>
              </a:rPr>
              <a:t>robots in people’s homes?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zh-CN" altLang="en-US" b="1" dirty="0" smtClean="0">
                <a:cs typeface="Times New Roman" panose="02020603050405020304" pitchFamily="18" charset="0"/>
              </a:rPr>
              <a:t>    你认为人们家里将会有机器人吗？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1)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含有宾语从句的主从复合句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zh-CN" altLang="en-US" b="1" dirty="0" smtClean="0">
                <a:cs typeface="Times New Roman" panose="02020603050405020304" pitchFamily="18" charset="0"/>
              </a:rPr>
              <a:t>    本句是一个含有宾语从句的主从复合句，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 you think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是主句，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there will be…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是宾语从句</a:t>
            </a:r>
            <a:r>
              <a:rPr lang="zh-CN" altLang="en-US" b="1" dirty="0" smtClean="0">
                <a:cs typeface="Times New Roman" panose="02020603050405020304" pitchFamily="18" charset="0"/>
              </a:rPr>
              <a:t>。如果</a:t>
            </a:r>
            <a:r>
              <a:rPr lang="en-US" altLang="zh-CN" b="1" dirty="0" smtClean="0">
                <a:cs typeface="Times New Roman" panose="02020603050405020304" pitchFamily="18" charset="0"/>
              </a:rPr>
              <a:t>do you think </a:t>
            </a:r>
            <a:r>
              <a:rPr lang="zh-CN" altLang="en-US" b="1" dirty="0" smtClean="0">
                <a:cs typeface="Times New Roman" panose="02020603050405020304" pitchFamily="18" charset="0"/>
              </a:rPr>
              <a:t>放在句中，则为插入语，常放在疑问词之后，结构为：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疑问词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+ do you think + (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主语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+)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谓语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其他成分？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e.g.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 you think </a:t>
            </a:r>
            <a:r>
              <a:rPr lang="en-US" altLang="zh-CN" b="1" dirty="0" smtClean="0">
                <a:cs typeface="Times New Roman" panose="02020603050405020304" pitchFamily="18" charset="0"/>
              </a:rPr>
              <a:t>it’s necessary to discuss our plan?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    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Which do you think </a:t>
            </a:r>
            <a:r>
              <a:rPr lang="en-US" altLang="zh-CN" b="1" dirty="0" smtClean="0">
                <a:cs typeface="Times New Roman" panose="02020603050405020304" pitchFamily="18" charset="0"/>
              </a:rPr>
              <a:t>is the best restaurant?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7368" y="692696"/>
            <a:ext cx="11305256" cy="535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2755" indent="-4527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2)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there will be… </a:t>
            </a:r>
            <a:r>
              <a:rPr lang="zh-CN" altLang="en-US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将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；会有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20000"/>
              </a:lnSpc>
            </a:pPr>
            <a:r>
              <a:rPr lang="zh-CN" altLang="en-US" b="1" dirty="0" smtClean="0">
                <a:ea typeface="+mj-ea"/>
                <a:cs typeface="Times New Roman" panose="02020603050405020304" pitchFamily="18" charset="0"/>
              </a:rPr>
              <a:t>    </a:t>
            </a:r>
            <a:r>
              <a:rPr lang="zh-CN" altLang="en-US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是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there 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be</a:t>
            </a:r>
            <a:r>
              <a:rPr lang="zh-CN" altLang="en-US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结构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存现句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一般将来时，可以与“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There is / are going to be …</a:t>
            </a:r>
            <a:r>
              <a:rPr lang="zh-CN" altLang="en-US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”</a:t>
            </a:r>
            <a:r>
              <a:rPr lang="zh-CN" altLang="en-US" b="1" dirty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进行句式</a:t>
            </a:r>
            <a:r>
              <a:rPr lang="zh-CN" altLang="en-US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转换。</a:t>
            </a:r>
            <a:endParaRPr lang="en-US" altLang="zh-CN" b="1" dirty="0" smtClean="0">
              <a:solidFill>
                <a:srgbClr val="FF0000"/>
              </a:solidFill>
              <a:ea typeface="+mj-ea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20000"/>
              </a:lnSpc>
            </a:pPr>
            <a:r>
              <a:rPr lang="en-US" altLang="zh-CN" b="1" dirty="0" smtClean="0">
                <a:ea typeface="+mj-ea"/>
                <a:cs typeface="Times New Roman" panose="02020603050405020304" pitchFamily="18" charset="0"/>
              </a:rPr>
              <a:t>    e.g. 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There will be </a:t>
            </a:r>
            <a:r>
              <a:rPr lang="en-US" altLang="zh-CN" b="1" dirty="0" smtClean="0">
                <a:ea typeface="+mj-ea"/>
                <a:cs typeface="Times New Roman" panose="02020603050405020304" pitchFamily="18" charset="0"/>
              </a:rPr>
              <a:t>a film this afternoon.</a:t>
            </a:r>
            <a:endParaRPr lang="en-US" altLang="zh-CN" b="1" dirty="0" smtClean="0">
              <a:ea typeface="+mj-ea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20000"/>
              </a:lnSpc>
            </a:pPr>
            <a:r>
              <a:rPr lang="en-US" altLang="zh-CN" b="1" dirty="0" smtClean="0">
                <a:ea typeface="+mj-ea"/>
                <a:cs typeface="Times New Roman" panose="02020603050405020304" pitchFamily="18" charset="0"/>
              </a:rPr>
              <a:t>        =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There is going to be </a:t>
            </a:r>
            <a:r>
              <a:rPr lang="en-US" altLang="zh-CN" b="1" dirty="0" smtClean="0">
                <a:ea typeface="+mj-ea"/>
                <a:cs typeface="Times New Roman" panose="02020603050405020304" pitchFamily="18" charset="0"/>
              </a:rPr>
              <a:t>a film this afternoon.</a:t>
            </a:r>
            <a:endParaRPr lang="en-US" altLang="zh-CN" b="1" dirty="0" smtClean="0">
              <a:ea typeface="+mj-ea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    there 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be</a:t>
            </a:r>
            <a:r>
              <a:rPr lang="zh-CN" altLang="en-US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结构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存现句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ea typeface="+mj-ea"/>
                <a:cs typeface="Times New Roman" panose="02020603050405020304" pitchFamily="18" charset="0"/>
              </a:rPr>
              <a:t>中</a:t>
            </a:r>
            <a:r>
              <a:rPr lang="zh-CN" altLang="en-US" b="1" dirty="0" smtClean="0">
                <a:ea typeface="+mj-ea"/>
                <a:cs typeface="Times New Roman" panose="02020603050405020304" pitchFamily="18" charset="0"/>
              </a:rPr>
              <a:t>的主谓一致遵循“就近”原则，即</a:t>
            </a:r>
            <a:r>
              <a:rPr lang="en-US" altLang="zh-CN" b="1" dirty="0" smtClean="0">
                <a:ea typeface="+mj-ea"/>
                <a:cs typeface="Times New Roman" panose="02020603050405020304" pitchFamily="18" charset="0"/>
              </a:rPr>
              <a:t>be</a:t>
            </a:r>
            <a:r>
              <a:rPr lang="zh-CN" altLang="en-US" b="1" dirty="0" smtClean="0">
                <a:ea typeface="+mj-ea"/>
                <a:cs typeface="Times New Roman" panose="02020603050405020304" pitchFamily="18" charset="0"/>
              </a:rPr>
              <a:t>动词和最靠近它的名词在数上保持一致。</a:t>
            </a:r>
            <a:endParaRPr lang="en-US" altLang="zh-CN" b="1" dirty="0">
              <a:ea typeface="+mj-ea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20000"/>
              </a:lnSpc>
            </a:pPr>
            <a:r>
              <a:rPr lang="en-US" altLang="zh-CN" b="1" dirty="0" smtClean="0">
                <a:ea typeface="+mj-ea"/>
                <a:cs typeface="Times New Roman" panose="02020603050405020304" pitchFamily="18" charset="0"/>
              </a:rPr>
              <a:t>    e.g. There 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is</a:t>
            </a:r>
            <a:r>
              <a:rPr lang="en-US" altLang="zh-CN" b="1" dirty="0" smtClean="0">
                <a:ea typeface="+mj-ea"/>
                <a:cs typeface="Times New Roman" panose="02020603050405020304" pitchFamily="18" charset="0"/>
              </a:rPr>
              <a:t> an umbrella and two magazines on the table.</a:t>
            </a:r>
            <a:endParaRPr lang="en-US" altLang="zh-CN" b="1" dirty="0" smtClean="0">
              <a:ea typeface="+mj-ea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20000"/>
              </a:lnSpc>
            </a:pPr>
            <a:r>
              <a:rPr lang="en-US" altLang="zh-CN" b="1" dirty="0" smtClean="0">
                <a:ea typeface="+mj-ea"/>
                <a:cs typeface="Times New Roman" panose="02020603050405020304" pitchFamily="18" charset="0"/>
              </a:rPr>
              <a:t>           There 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are </a:t>
            </a:r>
            <a:r>
              <a:rPr lang="en-US" altLang="zh-CN" b="1" dirty="0" smtClean="0">
                <a:ea typeface="+mj-ea"/>
                <a:cs typeface="Times New Roman" panose="02020603050405020304" pitchFamily="18" charset="0"/>
              </a:rPr>
              <a:t>two magazines and an umbrella on the table.</a:t>
            </a:r>
            <a:endParaRPr lang="en-US" altLang="zh-CN" b="1" dirty="0" smtClean="0"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1464" y="1556792"/>
            <a:ext cx="9865096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语境应用</a:t>
            </a:r>
            <a:r>
              <a:rPr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】</a:t>
            </a:r>
            <a:r>
              <a:rPr lang="zh-CN" altLang="en-US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单项选择。</a:t>
            </a:r>
            <a:endParaRPr lang="en-US" altLang="zh-CN" b="1" dirty="0" smtClean="0">
              <a:solidFill>
                <a:srgbClr val="3333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In the near future, there __________ self-driving cars in our city.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A. is          B. was          C. are           D. will be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92144" y="3284984"/>
            <a:ext cx="504056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5400" y="1196752"/>
            <a:ext cx="1101722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2. Will people use money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100 years</a:t>
            </a:r>
            <a:r>
              <a:rPr lang="en-US" altLang="zh-CN" b="1" dirty="0" smtClean="0">
                <a:cs typeface="Times New Roman" panose="02020603050405020304" pitchFamily="18" charset="0"/>
              </a:rPr>
              <a:t>?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100</a:t>
            </a:r>
            <a:r>
              <a:rPr lang="zh-CN" altLang="en-US" b="1" dirty="0" smtClean="0">
                <a:cs typeface="Times New Roman" panose="02020603050405020304" pitchFamily="18" charset="0"/>
              </a:rPr>
              <a:t>年以后人们还会使用钱吗？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100 years 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100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年以后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zh-CN" altLang="en-US" b="1" dirty="0" smtClean="0">
                <a:cs typeface="Times New Roman" panose="02020603050405020304" pitchFamily="18" charset="0"/>
              </a:rPr>
              <a:t>    </a:t>
            </a:r>
            <a:r>
              <a:rPr lang="en-US" altLang="zh-CN" b="1" dirty="0" smtClean="0">
                <a:cs typeface="Times New Roman" panose="02020603050405020304" pitchFamily="18" charset="0"/>
              </a:rPr>
              <a:t>in</a:t>
            </a:r>
            <a:r>
              <a:rPr lang="zh-CN" altLang="en-US" b="1" dirty="0" smtClean="0">
                <a:cs typeface="Times New Roman" panose="02020603050405020304" pitchFamily="18" charset="0"/>
              </a:rPr>
              <a:t>为介词，其后跟一段时</a:t>
            </a:r>
            <a:r>
              <a:rPr lang="zh-CN" altLang="en-US" b="1" dirty="0" smtClean="0">
                <a:cs typeface="Times New Roman" panose="02020603050405020304" pitchFamily="18" charset="0"/>
              </a:rPr>
              <a:t>间：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之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后</a:t>
            </a:r>
            <a:r>
              <a:rPr lang="zh-CN" altLang="en-US" b="1" dirty="0" smtClean="0">
                <a:cs typeface="Times New Roman" panose="02020603050405020304" pitchFamily="18" charset="0"/>
              </a:rPr>
              <a:t>，</a:t>
            </a:r>
            <a:r>
              <a:rPr lang="zh-CN" altLang="en-US" b="1" dirty="0" smtClean="0">
                <a:cs typeface="Times New Roman" panose="02020603050405020304" pitchFamily="18" charset="0"/>
              </a:rPr>
              <a:t>通常用于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一般将来时</a:t>
            </a:r>
            <a:r>
              <a:rPr lang="zh-CN" altLang="en-US" b="1" dirty="0" smtClean="0"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e.g. I’ll have some breakfast ready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a few minutes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628800"/>
            <a:ext cx="1223979" cy="685428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457450" y="404664"/>
          <a:ext cx="10225136" cy="3401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6342"/>
                <a:gridCol w="4866506"/>
                <a:gridCol w="2592288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zh-CN" altLang="en-US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时间段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表示以现在为起点的将来某一段时间之后，通常用于</a:t>
                      </a:r>
                      <a:r>
                        <a:rPr lang="zh-CN" altLang="en-US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一般将来时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</a:t>
                      </a: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soon</a:t>
                      </a:r>
                      <a:r>
                        <a:rPr lang="zh-CN" altLang="en-US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提问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after+ </a:t>
                      </a:r>
                      <a:r>
                        <a:rPr lang="zh-CN" altLang="en-US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时间段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表示以过去时间为起点的一段时间以后，通常用于</a:t>
                      </a:r>
                      <a:r>
                        <a:rPr lang="zh-CN" altLang="en-US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一般过去时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</a:t>
                      </a: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</a:t>
                      </a:r>
                      <a:r>
                        <a:rPr lang="zh-CN" altLang="en-US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提问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43315" y="4005064"/>
            <a:ext cx="10225136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6280" indent="-716280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e.g. —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How soon </a:t>
            </a:r>
            <a:r>
              <a:rPr lang="en-US" altLang="zh-CN" b="1" dirty="0" smtClean="0">
                <a:cs typeface="Times New Roman" panose="02020603050405020304" pitchFamily="18" charset="0"/>
              </a:rPr>
              <a:t>will your mother finish cooking dinner?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716280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—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</a:t>
            </a:r>
            <a:r>
              <a:rPr lang="en-US" altLang="zh-CN" b="1" dirty="0" smtClean="0">
                <a:cs typeface="Times New Roman" panose="02020603050405020304" pitchFamily="18" charset="0"/>
              </a:rPr>
              <a:t> an hour.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716280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—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When</a:t>
            </a:r>
            <a:r>
              <a:rPr lang="en-US" altLang="zh-CN" b="1" dirty="0" smtClean="0">
                <a:cs typeface="Times New Roman" panose="02020603050405020304" pitchFamily="18" charset="0"/>
              </a:rPr>
              <a:t> did he receive her letter?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716280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—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After</a:t>
            </a:r>
            <a:r>
              <a:rPr lang="en-US" altLang="zh-CN" b="1" dirty="0" smtClean="0">
                <a:cs typeface="Times New Roman" panose="02020603050405020304" pitchFamily="18" charset="0"/>
              </a:rPr>
              <a:t> five weeks.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3432" y="1340768"/>
            <a:ext cx="10297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语境应用</a:t>
            </a:r>
            <a:r>
              <a:rPr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】</a:t>
            </a:r>
            <a:r>
              <a:rPr lang="zh-CN" altLang="en-US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单项选择。</a:t>
            </a:r>
            <a:endParaRPr lang="en-US" altLang="zh-CN" b="1" dirty="0" smtClean="0">
              <a:solidFill>
                <a:srgbClr val="3333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—Shall we stop and wait for others?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52755" indent="-4527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—Sounds good. I think they will catch up(</a:t>
            </a:r>
            <a:r>
              <a:rPr lang="zh-CN" altLang="en-US" b="1" dirty="0" smtClean="0">
                <a:cs typeface="Times New Roman" panose="02020603050405020304" pitchFamily="18" charset="0"/>
              </a:rPr>
              <a:t>赶上</a:t>
            </a:r>
            <a:r>
              <a:rPr lang="en-US" altLang="zh-CN" b="1" dirty="0" smtClean="0">
                <a:cs typeface="Times New Roman" panose="02020603050405020304" pitchFamily="18" charset="0"/>
              </a:rPr>
              <a:t>) ________ a few minutes.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A. during             B. after           C. for             D. in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99305" y="3656041"/>
            <a:ext cx="792088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9456" y="1268760"/>
            <a:ext cx="9505056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3. What’s your prediction about the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future</a:t>
            </a:r>
            <a:r>
              <a:rPr lang="en-US" altLang="zh-CN" b="1" dirty="0" smtClean="0">
                <a:cs typeface="Times New Roman" panose="02020603050405020304" pitchFamily="18" charset="0"/>
              </a:rPr>
              <a:t>?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</a:t>
            </a:r>
            <a:r>
              <a:rPr lang="zh-CN" altLang="en-US" b="1" dirty="0" smtClean="0">
                <a:cs typeface="Times New Roman" panose="02020603050405020304" pitchFamily="18" charset="0"/>
              </a:rPr>
              <a:t>你对未来有什么预测？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future </a:t>
            </a:r>
            <a:r>
              <a:rPr lang="en-US" altLang="zh-CN" b="1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将来；未来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the future (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将来；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未来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e.g. This may not happen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the future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in future = from now on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今后；从现在起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e.g. I asked her to be more careful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future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767408" y="908720"/>
            <a:ext cx="56165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plant    </a:t>
            </a:r>
            <a:r>
              <a:rPr lang="en-US" altLang="zh-CN" b="1" i="1" dirty="0" smtClean="0">
                <a:solidFill>
                  <a:srgbClr val="FF0000"/>
                </a:solidFill>
              </a:rPr>
              <a:t>v</a:t>
            </a:r>
            <a:r>
              <a:rPr lang="en-US" altLang="zh-CN" b="1" i="1" dirty="0">
                <a:solidFill>
                  <a:srgbClr val="FF0000"/>
                </a:solidFill>
              </a:rPr>
              <a:t>.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种植    </a:t>
            </a:r>
            <a:r>
              <a:rPr lang="en-US" altLang="zh-CN" b="1" i="1" dirty="0" smtClean="0">
                <a:solidFill>
                  <a:srgbClr val="FF0000"/>
                </a:solidFill>
              </a:rPr>
              <a:t>n</a:t>
            </a:r>
            <a:r>
              <a:rPr lang="en-US" altLang="zh-CN" b="1" i="1" dirty="0">
                <a:solidFill>
                  <a:srgbClr val="FF0000"/>
                </a:solidFill>
              </a:rPr>
              <a:t>. </a:t>
            </a:r>
            <a:r>
              <a:rPr lang="zh-CN" altLang="en-US" b="1" dirty="0">
                <a:solidFill>
                  <a:srgbClr val="FF0000"/>
                </a:solidFill>
              </a:rPr>
              <a:t>植物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71802" y="1553077"/>
            <a:ext cx="7489825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05180" indent="-8051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00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783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59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42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14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086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58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30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e.g. They want to </a:t>
            </a:r>
            <a:r>
              <a:rPr lang="en-US" altLang="zh-CN" b="1" dirty="0">
                <a:solidFill>
                  <a:srgbClr val="FF0000"/>
                </a:solidFill>
              </a:rPr>
              <a:t>plant</a:t>
            </a:r>
            <a:r>
              <a:rPr lang="en-US" altLang="zh-CN" b="1" dirty="0">
                <a:solidFill>
                  <a:srgbClr val="000000"/>
                </a:solidFill>
              </a:rPr>
              <a:t> trees around the </a:t>
            </a:r>
            <a:endParaRPr lang="en-US" altLang="zh-CN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   lake. </a:t>
            </a:r>
            <a:endParaRPr lang="en-US" altLang="zh-CN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</a:rPr>
              <a:t>       他们想在湖边种树。</a:t>
            </a:r>
            <a:r>
              <a:rPr lang="en-US" altLang="zh-CN" b="1" dirty="0">
                <a:solidFill>
                  <a:srgbClr val="000000"/>
                </a:solidFill>
              </a:rPr>
              <a:t>    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620688"/>
            <a:ext cx="2597430" cy="3011306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9368" y="3418203"/>
            <a:ext cx="10156310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part  </a:t>
            </a:r>
            <a:r>
              <a:rPr lang="en-US" altLang="zh-CN" b="1" i="1" dirty="0">
                <a:solidFill>
                  <a:srgbClr val="FF0000"/>
                </a:solidFill>
              </a:rPr>
              <a:t>n.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部分</a:t>
            </a:r>
            <a:endParaRPr lang="zh-CN" altLang="en-US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play a part </a:t>
            </a:r>
            <a:r>
              <a:rPr lang="en-US" altLang="zh-CN" b="1" dirty="0" smtClean="0">
                <a:solidFill>
                  <a:srgbClr val="FF0000"/>
                </a:solidFill>
              </a:rPr>
              <a:t>in…  </a:t>
            </a:r>
            <a:r>
              <a:rPr lang="zh-CN" altLang="en-US" b="1" dirty="0" smtClean="0"/>
              <a:t>参与</a:t>
            </a:r>
            <a:r>
              <a:rPr lang="en-US" altLang="zh-CN" b="1" dirty="0" smtClean="0">
                <a:latin typeface="+mn-ea"/>
                <a:ea typeface="+mn-ea"/>
              </a:rPr>
              <a:t>……</a:t>
            </a:r>
            <a:r>
              <a:rPr lang="en-US" altLang="zh-CN" b="1" dirty="0" smtClean="0"/>
              <a:t>; </a:t>
            </a:r>
            <a:r>
              <a:rPr lang="zh-CN" altLang="en-US" b="1" dirty="0" smtClean="0"/>
              <a:t>在</a:t>
            </a:r>
            <a:r>
              <a:rPr lang="en-US" altLang="zh-CN" b="1" dirty="0" smtClean="0">
                <a:latin typeface="+mn-ea"/>
                <a:ea typeface="+mn-ea"/>
              </a:rPr>
              <a:t>……</a:t>
            </a:r>
            <a:r>
              <a:rPr lang="zh-CN" altLang="en-US" b="1" dirty="0" smtClean="0"/>
              <a:t>中尽自己的一份力量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e.g. She </a:t>
            </a:r>
            <a:r>
              <a:rPr lang="en-US" altLang="zh-CN" b="1" dirty="0" smtClean="0">
                <a:solidFill>
                  <a:srgbClr val="FF0000"/>
                </a:solidFill>
              </a:rPr>
              <a:t>plays an active part in </a:t>
            </a:r>
            <a:r>
              <a:rPr lang="en-US" altLang="zh-CN" b="1" dirty="0" smtClean="0"/>
              <a:t>teaching these children.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  </a:t>
            </a:r>
            <a:r>
              <a:rPr lang="zh-CN" altLang="en-US" b="1" dirty="0" smtClean="0"/>
              <a:t>她积极参加对这些孩子的教学工作。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360" y="1340768"/>
            <a:ext cx="9073008" cy="62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0" dirty="0">
                <a:solidFill>
                  <a:srgbClr val="3333FF"/>
                </a:solidFill>
                <a:cs typeface="Times New Roman" panose="02020603050405020304" pitchFamily="18" charset="0"/>
              </a:rPr>
              <a:t>Ⅰ</a:t>
            </a:r>
            <a:r>
              <a:rPr lang="en-US" altLang="zh-CN" b="1" kern="0" dirty="0">
                <a:solidFill>
                  <a:srgbClr val="3333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b="1" kern="0" dirty="0">
                <a:solidFill>
                  <a:srgbClr val="3333FF"/>
                </a:solidFill>
                <a:cs typeface="Times New Roman" panose="02020603050405020304" pitchFamily="18" charset="0"/>
              </a:rPr>
              <a:t>根据句意及所给首字母提示，补全所缺单词。</a:t>
            </a:r>
            <a:endParaRPr lang="zh-CN" altLang="zh-CN" b="1" kern="100" dirty="0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368" y="2089772"/>
            <a:ext cx="11233248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Water is important to all living things on the </a:t>
            </a:r>
            <a:r>
              <a:rPr lang="en-US" altLang="zh-CN" b="1" u="sng" kern="0" dirty="0">
                <a:solidFill>
                  <a:srgbClr val="000000"/>
                </a:solidFill>
                <a:cs typeface="Times New Roman" panose="02020603050405020304" pitchFamily="18" charset="0"/>
              </a:rPr>
              <a:t>e                 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, so we should save water.</a:t>
            </a:r>
            <a:endParaRPr lang="zh-CN" altLang="zh-CN" b="1" kern="100" dirty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Riding a bike is good for health. It can also help reduce (</a:t>
            </a:r>
            <a:r>
              <a:rPr lang="zh-CN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减少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) air </a:t>
            </a:r>
            <a:r>
              <a:rPr lang="en-US" altLang="zh-CN" b="1" u="sng" kern="0" dirty="0">
                <a:solidFill>
                  <a:srgbClr val="000000"/>
                </a:solidFill>
                <a:cs typeface="Times New Roman" panose="02020603050405020304" pitchFamily="18" charset="0"/>
              </a:rPr>
              <a:t>p                 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zh-CN" altLang="zh-CN" b="1" kern="100" dirty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3</a:t>
            </a: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I need some </a:t>
            </a:r>
            <a:r>
              <a:rPr lang="en-US" altLang="zh-CN" b="1" u="sng" kern="0" dirty="0">
                <a:solidFill>
                  <a:srgbClr val="000000"/>
                </a:solidFill>
                <a:cs typeface="Times New Roman" panose="02020603050405020304" pitchFamily="18" charset="0"/>
              </a:rPr>
              <a:t>p                  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and a pen to write a letter (</a:t>
            </a:r>
            <a:r>
              <a:rPr lang="zh-CN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信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).</a:t>
            </a:r>
            <a:endParaRPr lang="zh-CN" altLang="zh-CN" b="1" kern="100" dirty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Nobody knows what will happen in the </a:t>
            </a:r>
            <a:r>
              <a:rPr lang="en-US" altLang="zh-CN" b="1" u="sng" kern="0" dirty="0">
                <a:solidFill>
                  <a:srgbClr val="000000"/>
                </a:solidFill>
                <a:cs typeface="Times New Roman" panose="02020603050405020304" pitchFamily="18" charset="0"/>
              </a:rPr>
              <a:t>f                 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zh-CN" altLang="zh-CN" b="1" kern="100" dirty="0"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5</a:t>
            </a: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Each child wants to have a happy home </a:t>
            </a:r>
            <a:r>
              <a:rPr lang="en-US" altLang="zh-CN" b="1" u="sng" kern="0" dirty="0">
                <a:solidFill>
                  <a:srgbClr val="000000"/>
                </a:solidFill>
                <a:cs typeface="Times New Roman" panose="02020603050405020304" pitchFamily="18" charset="0"/>
              </a:rPr>
              <a:t>e               </a:t>
            </a:r>
            <a:r>
              <a:rPr lang="en-US" altLang="zh-CN" b="1" u="sng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b="1" u="sng" kern="0" dirty="0">
                <a:solidFill>
                  <a:srgbClr val="000000"/>
                </a:solidFill>
                <a:cs typeface="Times New Roman" panose="02020603050405020304" pitchFamily="18" charset="0"/>
              </a:rPr>
              <a:t>  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zh-CN" altLang="zh-CN" b="1" kern="1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16280" y="2089772"/>
            <a:ext cx="1679848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earth</a:t>
            </a:r>
            <a:endParaRPr lang="zh-CN" altLang="zh-CN" b="1" kern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3472" y="3825856"/>
            <a:ext cx="1773111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pollution</a:t>
            </a:r>
            <a:endParaRPr lang="zh-CN" altLang="zh-CN" b="1" kern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72952" y="4437112"/>
            <a:ext cx="167984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paper</a:t>
            </a:r>
            <a:r>
              <a:rPr lang="en-US" altLang="zh-CN" b="1" kern="0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zh-CN" b="1" kern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58065" y="5013176"/>
            <a:ext cx="167984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future</a:t>
            </a:r>
            <a:r>
              <a:rPr lang="en-US" altLang="zh-CN" b="1" kern="0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zh-CN" b="1" kern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67355" y="5589240"/>
            <a:ext cx="245802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environment</a:t>
            </a:r>
            <a:endParaRPr lang="zh-CN" altLang="zh-CN" b="1" kern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465" y="247732"/>
            <a:ext cx="3365931" cy="1032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352" y="620688"/>
            <a:ext cx="8568952" cy="62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0" dirty="0">
                <a:solidFill>
                  <a:srgbClr val="3333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b="1" kern="0" dirty="0">
                <a:solidFill>
                  <a:srgbClr val="3333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b="1" kern="0" dirty="0">
                <a:solidFill>
                  <a:srgbClr val="3333FF"/>
                </a:solidFill>
                <a:cs typeface="Times New Roman" panose="02020603050405020304" pitchFamily="18" charset="0"/>
              </a:rPr>
              <a:t>根据汉语意思，完成英语句子，每空一词。</a:t>
            </a:r>
            <a:endParaRPr lang="zh-CN" altLang="zh-CN" b="1" kern="0" dirty="0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5360" y="1313272"/>
            <a:ext cx="11233248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1. </a:t>
            </a:r>
            <a:r>
              <a:rPr lang="zh-CN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你将在这台手术中发挥重要作用。</a:t>
            </a:r>
            <a:endParaRPr lang="zh-CN" altLang="zh-CN" b="1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You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will </a:t>
            </a: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 ________ ________ ________ ________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this operation.</a:t>
            </a:r>
            <a:endParaRPr lang="zh-CN" altLang="zh-CN" b="1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2. </a:t>
            </a:r>
            <a:r>
              <a:rPr lang="zh-CN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我希望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50</a:t>
            </a:r>
            <a:r>
              <a:rPr lang="zh-CN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年后世界和平。</a:t>
            </a:r>
            <a:endParaRPr lang="zh-CN" altLang="zh-CN" b="1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I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hope there will be world peace _______ _______ _______.</a:t>
            </a:r>
            <a:endParaRPr lang="zh-CN" altLang="zh-CN" b="1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3. </a:t>
            </a:r>
            <a:r>
              <a:rPr lang="zh-CN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她的爷爷奶奶都活到了九十多岁。</a:t>
            </a:r>
            <a:endParaRPr lang="zh-CN" altLang="zh-CN" b="1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Both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her grandpa and grandma _______ _______ _______ _______ _______ </a:t>
            </a: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years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old</a:t>
            </a: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zh-CN" altLang="zh-CN" b="1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1624" y="1844824"/>
            <a:ext cx="79928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play         </a:t>
            </a: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an     important  part/role       in</a:t>
            </a:r>
            <a:endParaRPr lang="zh-CN" altLang="zh-CN" b="1" kern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24092" y="3639938"/>
            <a:ext cx="392443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     </a:t>
            </a: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50/fifty   </a:t>
            </a: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years</a:t>
            </a:r>
            <a:r>
              <a:rPr lang="en-US" altLang="zh-CN" b="1" kern="0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zh-CN" b="1" kern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3432" y="4819101"/>
            <a:ext cx="993710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                                    </a:t>
            </a: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lived         </a:t>
            </a: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to           be </a:t>
            </a:r>
            <a:endParaRPr lang="en-US" altLang="zh-CN" b="1" kern="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over  </a:t>
            </a: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90/ninety </a:t>
            </a:r>
            <a:r>
              <a:rPr lang="en-US" altLang="zh-CN" b="1" kern="0" dirty="0">
                <a:solidFill>
                  <a:srgbClr val="FF0000"/>
                </a:solidFill>
                <a:cs typeface="Times New Roman" panose="02020603050405020304" pitchFamily="18" charset="0"/>
              </a:rPr>
              <a:t>  </a:t>
            </a:r>
            <a:endParaRPr lang="zh-CN" altLang="zh-CN" b="1" kern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368" y="1700808"/>
            <a:ext cx="11233248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. John</a:t>
            </a:r>
            <a:r>
              <a:rPr lang="zh-CN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开车如此快以至于我感到有生命危险。</a:t>
            </a:r>
            <a:endParaRPr lang="zh-CN" altLang="zh-CN" b="1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John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drove so fast that I felt my life was _______ _______.</a:t>
            </a:r>
            <a:endParaRPr lang="zh-CN" altLang="zh-CN" b="1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5. </a:t>
            </a:r>
            <a:r>
              <a:rPr lang="zh-CN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他们卖掉了房子，搬到了一个小点儿的房子。</a:t>
            </a:r>
            <a:endParaRPr lang="zh-CN" altLang="zh-CN" b="1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They </a:t>
            </a:r>
            <a:r>
              <a:rPr lang="en-US" altLang="zh-CN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sold their house and _______ _______ a smaller one.</a:t>
            </a:r>
            <a:endParaRPr lang="zh-CN" altLang="zh-CN" b="1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00256" y="2313688"/>
            <a:ext cx="280831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      danger</a:t>
            </a:r>
            <a:r>
              <a:rPr lang="en-US" altLang="zh-CN" b="1" kern="0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zh-CN" b="1" kern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6364" y="3469185"/>
            <a:ext cx="288389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moved        to</a:t>
            </a:r>
            <a:endParaRPr lang="zh-CN" altLang="zh-CN" b="1" kern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2171564" y="1613049"/>
            <a:ext cx="972108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cs typeface="Times New Roman" panose="02020603050405020304" pitchFamily="18" charset="0"/>
              </a:rPr>
              <a:t>写出几个对未来的</a:t>
            </a:r>
            <a:r>
              <a:rPr lang="zh-CN" altLang="en-US" b="1" dirty="0" smtClean="0">
                <a:cs typeface="Times New Roman" panose="02020603050405020304" pitchFamily="18" charset="0"/>
              </a:rPr>
              <a:t>预测，越多越好</a:t>
            </a:r>
            <a:r>
              <a:rPr lang="zh-CN" altLang="en-US" b="1" dirty="0">
                <a:cs typeface="Times New Roman" panose="02020603050405020304" pitchFamily="18" charset="0"/>
              </a:rPr>
              <a:t>！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endParaRPr lang="en-US" altLang="zh-CN" sz="3400" b="1" dirty="0">
              <a:solidFill>
                <a:srgbClr val="99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>
                <a:solidFill>
                  <a:srgbClr val="FF0000"/>
                </a:solidFill>
                <a:cs typeface="Times New Roman" panose="02020603050405020304" pitchFamily="18" charset="0"/>
              </a:rPr>
              <a:t>I </a:t>
            </a:r>
            <a:r>
              <a:rPr lang="en-US" altLang="zh-CN" sz="3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think … </a:t>
            </a:r>
            <a:r>
              <a:rPr lang="en-US" altLang="zh-CN" sz="3400" b="1" dirty="0">
                <a:solidFill>
                  <a:srgbClr val="FF0000"/>
                </a:solidFill>
                <a:cs typeface="Times New Roman" panose="02020603050405020304" pitchFamily="18" charset="0"/>
              </a:rPr>
              <a:t>in 100 years. </a:t>
            </a:r>
            <a:endParaRPr lang="en-US" altLang="zh-CN" sz="3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7829" name="AutoShape 5"/>
          <p:cNvSpPr>
            <a:spLocks noChangeArrowheads="1"/>
          </p:cNvSpPr>
          <p:nvPr/>
        </p:nvSpPr>
        <p:spPr bwMode="auto">
          <a:xfrm>
            <a:off x="7391400" y="3068959"/>
            <a:ext cx="1872952" cy="821499"/>
          </a:xfrm>
          <a:prstGeom prst="wedgeEllipseCallout">
            <a:avLst>
              <a:gd name="adj1" fmla="val -58077"/>
              <a:gd name="adj2" fmla="val 51724"/>
            </a:avLst>
          </a:prstGeom>
          <a:solidFill>
            <a:srgbClr val="FFC000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people</a:t>
            </a:r>
            <a:endParaRPr kumimoji="1" lang="en-US" altLang="zh-CN" sz="4000" dirty="0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  <p:sp>
        <p:nvSpPr>
          <p:cNvPr id="77830" name="AutoShape 6"/>
          <p:cNvSpPr>
            <a:spLocks noChangeArrowheads="1"/>
          </p:cNvSpPr>
          <p:nvPr/>
        </p:nvSpPr>
        <p:spPr bwMode="auto">
          <a:xfrm>
            <a:off x="7968568" y="4779840"/>
            <a:ext cx="2591567" cy="851726"/>
          </a:xfrm>
          <a:prstGeom prst="wedgeEllipseCallout">
            <a:avLst>
              <a:gd name="adj1" fmla="val -59263"/>
              <a:gd name="adj2" fmla="val -52294"/>
            </a:avLst>
          </a:prstGeom>
          <a:solidFill>
            <a:srgbClr val="FFC000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kumimoji="1"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pollution</a:t>
            </a:r>
            <a:endParaRPr kumimoji="1" lang="en-US" altLang="zh-CN" b="1" dirty="0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  <p:sp>
        <p:nvSpPr>
          <p:cNvPr id="77831" name="AutoShape 7"/>
          <p:cNvSpPr>
            <a:spLocks noChangeArrowheads="1"/>
          </p:cNvSpPr>
          <p:nvPr/>
        </p:nvSpPr>
        <p:spPr bwMode="auto">
          <a:xfrm>
            <a:off x="2638115" y="4651698"/>
            <a:ext cx="1728192" cy="979868"/>
          </a:xfrm>
          <a:prstGeom prst="wedgeEllipseCallout">
            <a:avLst>
              <a:gd name="adj1" fmla="val 61268"/>
              <a:gd name="adj2" fmla="val -36689"/>
            </a:avLst>
          </a:prstGeom>
          <a:solidFill>
            <a:srgbClr val="FFC000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trees</a:t>
            </a:r>
            <a:endParaRPr kumimoji="1" lang="en-US" altLang="zh-CN" sz="5400" b="1" dirty="0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  <p:sp>
        <p:nvSpPr>
          <p:cNvPr id="77832" name="AutoShape 8"/>
          <p:cNvSpPr>
            <a:spLocks noChangeArrowheads="1"/>
          </p:cNvSpPr>
          <p:nvPr/>
        </p:nvSpPr>
        <p:spPr bwMode="auto">
          <a:xfrm>
            <a:off x="3068560" y="3068959"/>
            <a:ext cx="1841500" cy="881063"/>
          </a:xfrm>
          <a:prstGeom prst="wedgeEllipseCallout">
            <a:avLst>
              <a:gd name="adj1" fmla="val 59373"/>
              <a:gd name="adj2" fmla="val 46037"/>
            </a:avLst>
          </a:prstGeom>
          <a:solidFill>
            <a:srgbClr val="FFC000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kumimoji="1" lang="en-US" altLang="zh-CN" b="1">
                <a:solidFill>
                  <a:srgbClr val="3333FF"/>
                </a:solidFill>
                <a:cs typeface="Times New Roman" panose="02020603050405020304" pitchFamily="18" charset="0"/>
              </a:rPr>
              <a:t>cars</a:t>
            </a:r>
            <a:endParaRPr kumimoji="1" lang="en-US" altLang="zh-CN" sz="6000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  <p:sp>
        <p:nvSpPr>
          <p:cNvPr id="77833" name="AutoShape 9"/>
          <p:cNvSpPr>
            <a:spLocks noChangeArrowheads="1"/>
          </p:cNvSpPr>
          <p:nvPr/>
        </p:nvSpPr>
        <p:spPr bwMode="auto">
          <a:xfrm>
            <a:off x="5429971" y="5156596"/>
            <a:ext cx="1944937" cy="864096"/>
          </a:xfrm>
          <a:prstGeom prst="wedgeEllipseCallout">
            <a:avLst>
              <a:gd name="adj1" fmla="val -8304"/>
              <a:gd name="adj2" fmla="val -76050"/>
            </a:avLst>
          </a:prstGeom>
          <a:solidFill>
            <a:srgbClr val="FFC000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robots</a:t>
            </a:r>
            <a:endParaRPr kumimoji="1" lang="en-US" altLang="zh-CN" b="1" dirty="0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  <p:sp>
        <p:nvSpPr>
          <p:cNvPr id="77835" name="Oval 11"/>
          <p:cNvSpPr>
            <a:spLocks noChangeArrowheads="1"/>
          </p:cNvSpPr>
          <p:nvPr/>
        </p:nvSpPr>
        <p:spPr bwMode="auto">
          <a:xfrm>
            <a:off x="4943475" y="3861123"/>
            <a:ext cx="2520950" cy="790575"/>
          </a:xfrm>
          <a:prstGeom prst="ellipse">
            <a:avLst/>
          </a:prstGeom>
          <a:solidFill>
            <a:srgbClr val="CC66FF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pPr eaLnBrk="0" hangingPunct="0">
              <a:defRPr/>
            </a:pPr>
            <a:endParaRPr lang="en-GB" sz="18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7836" name="Text Box 12"/>
          <p:cNvSpPr txBox="1">
            <a:spLocks noChangeArrowheads="1"/>
          </p:cNvSpPr>
          <p:nvPr/>
        </p:nvSpPr>
        <p:spPr bwMode="auto">
          <a:xfrm>
            <a:off x="5320779" y="3890459"/>
            <a:ext cx="1711325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chemeClr val="bg1"/>
                </a:solidFill>
                <a:cs typeface="Times New Roman" panose="02020603050405020304" pitchFamily="18" charset="0"/>
              </a:rPr>
              <a:t>future</a:t>
            </a:r>
            <a:endParaRPr kumimoji="1" lang="en-US" altLang="zh-CN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02" y="323982"/>
            <a:ext cx="5790721" cy="1401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16632"/>
            <a:ext cx="3999323" cy="10912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97" y="1239757"/>
            <a:ext cx="6913463" cy="39932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59696" y="5264829"/>
            <a:ext cx="581643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lnSpc>
                <a:spcPct val="120000"/>
              </a:lnSpc>
              <a:buBlip>
                <a:blip r:embed="rId4"/>
              </a:buBlip>
            </a:pPr>
            <a:r>
              <a:rPr lang="en-US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Where are the two </a:t>
            </a:r>
            <a:r>
              <a:rPr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boys?</a:t>
            </a:r>
            <a:endParaRPr lang="en-US" altLang="zh-CN" b="1" dirty="0" smtClean="0">
              <a:solidFill>
                <a:srgbClr val="3333FF"/>
              </a:solidFill>
              <a:cs typeface="Times New Roman" panose="02020603050405020304" pitchFamily="18" charset="0"/>
            </a:endParaRPr>
          </a:p>
          <a:p>
            <a:pPr marL="358775" indent="-358775">
              <a:lnSpc>
                <a:spcPct val="120000"/>
              </a:lnSpc>
              <a:buBlip>
                <a:blip r:embed="rId4"/>
              </a:buBlip>
            </a:pPr>
            <a:r>
              <a:rPr lang="en-US" altLang="zh-CN" b="1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What </a:t>
            </a:r>
            <a:r>
              <a:rPr lang="en-US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are they talking about?</a:t>
            </a:r>
            <a:endParaRPr lang="en-US" altLang="zh-CN" b="1" dirty="0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260648"/>
            <a:ext cx="6919560" cy="39932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71464" y="4365104"/>
            <a:ext cx="9289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Blip>
                <a:blip r:embed="rId3"/>
              </a:buBlip>
            </a:pPr>
            <a:r>
              <a:rPr lang="en-US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Can you describe the two small pictures?</a:t>
            </a:r>
            <a:endParaRPr lang="en-US" altLang="zh-CN" b="1" dirty="0">
              <a:solidFill>
                <a:srgbClr val="3333FF"/>
              </a:solidFill>
              <a:cs typeface="Times New Roman" panose="02020603050405020304" pitchFamily="18" charset="0"/>
            </a:endParaRPr>
          </a:p>
          <a:p>
            <a:pPr marL="358775" indent="-358775">
              <a:buBlip>
                <a:blip r:embed="rId3"/>
              </a:buBlip>
            </a:pPr>
            <a:r>
              <a:rPr lang="en-US" altLang="zh-CN" b="1" dirty="0">
                <a:solidFill>
                  <a:srgbClr val="3333FF"/>
                </a:solidFill>
                <a:cs typeface="Times New Roman" panose="02020603050405020304" pitchFamily="18" charset="0"/>
              </a:rPr>
              <a:t>Do you think these situations (robot helping us at home; studying math on computer) are happening now or will happen in the future?</a:t>
            </a:r>
            <a:endParaRPr lang="zh-CN" altLang="en-US" b="1" dirty="0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S_UNIQUEID" val="1137"/>
</p:tagLst>
</file>

<file path=ppt/tags/tag10.xml><?xml version="1.0" encoding="utf-8"?>
<p:tagLst xmlns:p="http://schemas.openxmlformats.org/presentationml/2006/main">
  <p:tag name="AS_UNIQUEID" val="1189"/>
</p:tagLst>
</file>

<file path=ppt/tags/tag11.xml><?xml version="1.0" encoding="utf-8"?>
<p:tagLst xmlns:p="http://schemas.openxmlformats.org/presentationml/2006/main">
  <p:tag name="AS_UNIQUEID" val="1190"/>
</p:tagLst>
</file>

<file path=ppt/tags/tag12.xml><?xml version="1.0" encoding="utf-8"?>
<p:tagLst xmlns:p="http://schemas.openxmlformats.org/presentationml/2006/main">
  <p:tag name="AS_UNIQUEID" val="1213"/>
</p:tagLst>
</file>

<file path=ppt/tags/tag13.xml><?xml version="1.0" encoding="utf-8"?>
<p:tagLst xmlns:p="http://schemas.openxmlformats.org/presentationml/2006/main">
  <p:tag name="KSO_WM_UNIT_PLACING_PICTURE_USER_VIEWPORT" val="{&quot;height&quot;:2687.7779527559055,&quot;width&quot;:10751.110236220473}"/>
</p:tagLst>
</file>

<file path=ppt/tags/tag14.xml><?xml version="1.0" encoding="utf-8"?>
<p:tagLst xmlns:p="http://schemas.openxmlformats.org/presentationml/2006/main">
  <p:tag name="TABLE_ENDDRAG_ORIGIN_RECT" val="441*248"/>
  <p:tag name="TABLE_ENDDRAG_RECT" val="251*47*441*248"/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AS_UNIQUEID" val="1138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AS_UNIQUEID" val="1139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PP_MARK_KEY" val="d76674c0-d178-4c5b-b91e-b991179125fb"/>
  <p:tag name="COMMONDATA" val="eyJoZGlkIjoiMTJmNTg2ODljNGQyMTIwYzYzZjY5YTYzOWFjMThmMDgifQ=="/>
  <p:tag name="commondata" val="eyJoZGlkIjoiNDM4NDRhZjIyZDUyMzExNjg0NmQ2NTc2MzhlMmQ2ZTYifQ=="/>
</p:tagLst>
</file>

<file path=ppt/tags/tag4.xml><?xml version="1.0" encoding="utf-8"?>
<p:tagLst xmlns:p="http://schemas.openxmlformats.org/presentationml/2006/main">
  <p:tag name="AS_UNIQUEID" val="1140"/>
</p:tagLst>
</file>

<file path=ppt/tags/tag5.xml><?xml version="1.0" encoding="utf-8"?>
<p:tagLst xmlns:p="http://schemas.openxmlformats.org/presentationml/2006/main">
  <p:tag name="AS_UNIQUEID" val="1141"/>
</p:tagLst>
</file>

<file path=ppt/tags/tag6.xml><?xml version="1.0" encoding="utf-8"?>
<p:tagLst xmlns:p="http://schemas.openxmlformats.org/presentationml/2006/main">
  <p:tag name="AS_UNIQUEID" val="1127"/>
</p:tagLst>
</file>

<file path=ppt/tags/tag7.xml><?xml version="1.0" encoding="utf-8"?>
<p:tagLst xmlns:p="http://schemas.openxmlformats.org/presentationml/2006/main">
  <p:tag name="AS_UNIQUEID" val="1128"/>
</p:tagLst>
</file>

<file path=ppt/tags/tag8.xml><?xml version="1.0" encoding="utf-8"?>
<p:tagLst xmlns:p="http://schemas.openxmlformats.org/presentationml/2006/main">
  <p:tag name="AS_UNIQUEID" val="1143"/>
</p:tagLst>
</file>

<file path=ppt/tags/tag9.xml><?xml version="1.0" encoding="utf-8"?>
<p:tagLst xmlns:p="http://schemas.openxmlformats.org/presentationml/2006/main">
  <p:tag name="AS_UNIQUEID" val="1153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b="1" dirty="0">
            <a:cs typeface="Times New Roman" panose="02020603050405020304" pitchFamily="18" charset="0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15018</Words>
  <Application>WPS 演示</Application>
  <PresentationFormat>宽屏</PresentationFormat>
  <Paragraphs>659</Paragraphs>
  <Slides>73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84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Arial Unicode MS</vt:lpstr>
      <vt:lpstr>Wingdings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464</cp:revision>
  <dcterms:created xsi:type="dcterms:W3CDTF">2013-03-17T02:35:00Z</dcterms:created>
  <dcterms:modified xsi:type="dcterms:W3CDTF">2024-11-20T08:22:06Z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C3CE000E8A44491BAB5540FD78639A16</vt:lpwstr>
  </property>
  <property fmtid="{D5CDD505-2E9C-101B-9397-08002B2CF9AE}" pid="3" name="KSOProductBuildVer">
    <vt:lpwstr>2052-12.1.0.18912</vt:lpwstr>
  </property>
</Properties>
</file>